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4473" r:id="rId2"/>
    <p:sldMasterId id="2147484476" r:id="rId3"/>
    <p:sldMasterId id="2147484478" r:id="rId4"/>
    <p:sldMasterId id="2147484480" r:id="rId5"/>
    <p:sldMasterId id="2147484482" r:id="rId6"/>
    <p:sldMasterId id="2147484484" r:id="rId7"/>
    <p:sldMasterId id="2147484486" r:id="rId8"/>
    <p:sldMasterId id="2147484488" r:id="rId9"/>
  </p:sldMasterIdLst>
  <p:notesMasterIdLst>
    <p:notesMasterId r:id="rId35"/>
  </p:notesMasterIdLst>
  <p:sldIdLst>
    <p:sldId id="258" r:id="rId10"/>
    <p:sldId id="261" r:id="rId11"/>
    <p:sldId id="262" r:id="rId12"/>
    <p:sldId id="264" r:id="rId13"/>
    <p:sldId id="269" r:id="rId14"/>
    <p:sldId id="263" r:id="rId15"/>
    <p:sldId id="265" r:id="rId16"/>
    <p:sldId id="266" r:id="rId17"/>
    <p:sldId id="271" r:id="rId18"/>
    <p:sldId id="272" r:id="rId19"/>
    <p:sldId id="273" r:id="rId20"/>
    <p:sldId id="274" r:id="rId21"/>
    <p:sldId id="275" r:id="rId22"/>
    <p:sldId id="276" r:id="rId23"/>
    <p:sldId id="277" r:id="rId24"/>
    <p:sldId id="267" r:id="rId25"/>
    <p:sldId id="278" r:id="rId26"/>
    <p:sldId id="279" r:id="rId27"/>
    <p:sldId id="280" r:id="rId28"/>
    <p:sldId id="281" r:id="rId29"/>
    <p:sldId id="282" r:id="rId30"/>
    <p:sldId id="283" r:id="rId31"/>
    <p:sldId id="284" r:id="rId32"/>
    <p:sldId id="285" r:id="rId33"/>
    <p:sldId id="26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snapToGrid="0">
      <p:cViewPr varScale="1">
        <p:scale>
          <a:sx n="64" d="100"/>
          <a:sy n="64" d="100"/>
        </p:scale>
        <p:origin x="9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bleStyles" Target="tableStyles.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BB440-62A4-4AA6-96C2-D05B9C624E63}" type="datetimeFigureOut">
              <a:rPr lang="en-IN" smtClean="0"/>
              <a:t>16-11-2025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35D32-5F7F-4BE2-93C3-E3F82D14D20F}" type="slidenum">
              <a:rPr lang="en-IN" smtClean="0"/>
              <a:t>‹#›</a:t>
            </a:fld>
            <a:endParaRPr lang="en-IN"/>
          </a:p>
        </p:txBody>
      </p:sp>
    </p:spTree>
    <p:extLst>
      <p:ext uri="{BB962C8B-B14F-4D97-AF65-F5344CB8AC3E}">
        <p14:creationId xmlns:p14="http://schemas.microsoft.com/office/powerpoint/2010/main" val="3044620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E5810C-67D1-4F50-BF78-195236576E07}" type="slidenum">
              <a:rPr lang="en-US" smtClean="0"/>
              <a:t>7</a:t>
            </a:fld>
            <a:endParaRPr lang="en-US"/>
          </a:p>
        </p:txBody>
      </p:sp>
    </p:spTree>
    <p:extLst>
      <p:ext uri="{BB962C8B-B14F-4D97-AF65-F5344CB8AC3E}">
        <p14:creationId xmlns:p14="http://schemas.microsoft.com/office/powerpoint/2010/main" val="1306193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0ECA8-FAF0-C5F8-7992-BEB75E00BA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2DEAF-660D-2BB1-1137-C3177DB26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24CD67-A9C9-2FFC-3243-490774E9CD0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A60F2BF-5C30-5B6A-F900-8E2BF5EB2BFA}"/>
              </a:ext>
            </a:extLst>
          </p:cNvPr>
          <p:cNvSpPr>
            <a:spLocks noGrp="1"/>
          </p:cNvSpPr>
          <p:nvPr>
            <p:ph type="sldNum" sz="quarter" idx="5"/>
          </p:nvPr>
        </p:nvSpPr>
        <p:spPr/>
        <p:txBody>
          <a:bodyPr/>
          <a:lstStyle/>
          <a:p>
            <a:fld id="{38E35D32-5F7F-4BE2-93C3-E3F82D14D20F}" type="slidenum">
              <a:rPr lang="en-IN" smtClean="0"/>
              <a:t>17</a:t>
            </a:fld>
            <a:endParaRPr lang="en-IN"/>
          </a:p>
        </p:txBody>
      </p:sp>
    </p:spTree>
    <p:extLst>
      <p:ext uri="{BB962C8B-B14F-4D97-AF65-F5344CB8AC3E}">
        <p14:creationId xmlns:p14="http://schemas.microsoft.com/office/powerpoint/2010/main" val="4241440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9A0C7-1E92-9C6D-B302-6B7580BC1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F36F1-5077-8B7D-5CED-FF28D0B6B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12A7F-DA53-16D6-B907-D39393504C9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135ABF8-22BA-3CC4-0430-462CFA23EDD6}"/>
              </a:ext>
            </a:extLst>
          </p:cNvPr>
          <p:cNvSpPr>
            <a:spLocks noGrp="1"/>
          </p:cNvSpPr>
          <p:nvPr>
            <p:ph type="sldNum" sz="quarter" idx="5"/>
          </p:nvPr>
        </p:nvSpPr>
        <p:spPr/>
        <p:txBody>
          <a:bodyPr/>
          <a:lstStyle/>
          <a:p>
            <a:fld id="{38E35D32-5F7F-4BE2-93C3-E3F82D14D20F}" type="slidenum">
              <a:rPr lang="en-IN" smtClean="0"/>
              <a:t>18</a:t>
            </a:fld>
            <a:endParaRPr lang="en-IN"/>
          </a:p>
        </p:txBody>
      </p:sp>
    </p:spTree>
    <p:extLst>
      <p:ext uri="{BB962C8B-B14F-4D97-AF65-F5344CB8AC3E}">
        <p14:creationId xmlns:p14="http://schemas.microsoft.com/office/powerpoint/2010/main" val="2488920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DCC45-F936-BDB0-EE4E-02540945D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300B6B-A40B-4BFB-9DA8-0F31DD20CB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23DE62-6482-F5CD-F348-772B3A7B84E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BA2E88B-504D-5EAC-DC3F-66EBA45C0446}"/>
              </a:ext>
            </a:extLst>
          </p:cNvPr>
          <p:cNvSpPr>
            <a:spLocks noGrp="1"/>
          </p:cNvSpPr>
          <p:nvPr>
            <p:ph type="sldNum" sz="quarter" idx="5"/>
          </p:nvPr>
        </p:nvSpPr>
        <p:spPr/>
        <p:txBody>
          <a:bodyPr/>
          <a:lstStyle/>
          <a:p>
            <a:fld id="{38E35D32-5F7F-4BE2-93C3-E3F82D14D20F}" type="slidenum">
              <a:rPr lang="en-IN" smtClean="0"/>
              <a:t>19</a:t>
            </a:fld>
            <a:endParaRPr lang="en-IN"/>
          </a:p>
        </p:txBody>
      </p:sp>
    </p:spTree>
    <p:extLst>
      <p:ext uri="{BB962C8B-B14F-4D97-AF65-F5344CB8AC3E}">
        <p14:creationId xmlns:p14="http://schemas.microsoft.com/office/powerpoint/2010/main" val="1821892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12BF0-9066-B004-94C3-9E1720535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B42E6-3F1A-646F-285E-E120BE44C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9827AE-4331-DC03-9BD2-5240413E1F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ED12526-43C4-EA4A-23E0-462470A41995}"/>
              </a:ext>
            </a:extLst>
          </p:cNvPr>
          <p:cNvSpPr>
            <a:spLocks noGrp="1"/>
          </p:cNvSpPr>
          <p:nvPr>
            <p:ph type="sldNum" sz="quarter" idx="5"/>
          </p:nvPr>
        </p:nvSpPr>
        <p:spPr/>
        <p:txBody>
          <a:bodyPr/>
          <a:lstStyle/>
          <a:p>
            <a:fld id="{38E35D32-5F7F-4BE2-93C3-E3F82D14D20F}" type="slidenum">
              <a:rPr lang="en-IN" smtClean="0"/>
              <a:t>20</a:t>
            </a:fld>
            <a:endParaRPr lang="en-IN"/>
          </a:p>
        </p:txBody>
      </p:sp>
    </p:spTree>
    <p:extLst>
      <p:ext uri="{BB962C8B-B14F-4D97-AF65-F5344CB8AC3E}">
        <p14:creationId xmlns:p14="http://schemas.microsoft.com/office/powerpoint/2010/main" val="2746275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34F3-3EC8-125D-1C96-70991796B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21E43-B252-37C3-6430-24FCD2C08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CB674-D63D-F22A-BA16-70AD99461FB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11453AB-0980-20E1-61F4-D0EAF2457F23}"/>
              </a:ext>
            </a:extLst>
          </p:cNvPr>
          <p:cNvSpPr>
            <a:spLocks noGrp="1"/>
          </p:cNvSpPr>
          <p:nvPr>
            <p:ph type="sldNum" sz="quarter" idx="5"/>
          </p:nvPr>
        </p:nvSpPr>
        <p:spPr/>
        <p:txBody>
          <a:bodyPr/>
          <a:lstStyle/>
          <a:p>
            <a:fld id="{38E35D32-5F7F-4BE2-93C3-E3F82D14D20F}" type="slidenum">
              <a:rPr lang="en-IN" smtClean="0"/>
              <a:t>21</a:t>
            </a:fld>
            <a:endParaRPr lang="en-IN"/>
          </a:p>
        </p:txBody>
      </p:sp>
    </p:spTree>
    <p:extLst>
      <p:ext uri="{BB962C8B-B14F-4D97-AF65-F5344CB8AC3E}">
        <p14:creationId xmlns:p14="http://schemas.microsoft.com/office/powerpoint/2010/main" val="1172210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6396D-73F4-F7EB-0FD7-8BF868045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F86A94-3221-C72C-071D-85CF6F5E3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F07F5F-02E5-C24A-33B8-32FD0D8B13E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1C4983C-77FB-D835-D874-5E58E3BA03A0}"/>
              </a:ext>
            </a:extLst>
          </p:cNvPr>
          <p:cNvSpPr>
            <a:spLocks noGrp="1"/>
          </p:cNvSpPr>
          <p:nvPr>
            <p:ph type="sldNum" sz="quarter" idx="5"/>
          </p:nvPr>
        </p:nvSpPr>
        <p:spPr/>
        <p:txBody>
          <a:bodyPr/>
          <a:lstStyle/>
          <a:p>
            <a:fld id="{38E35D32-5F7F-4BE2-93C3-E3F82D14D20F}" type="slidenum">
              <a:rPr lang="en-IN" smtClean="0"/>
              <a:t>22</a:t>
            </a:fld>
            <a:endParaRPr lang="en-IN"/>
          </a:p>
        </p:txBody>
      </p:sp>
    </p:spTree>
    <p:extLst>
      <p:ext uri="{BB962C8B-B14F-4D97-AF65-F5344CB8AC3E}">
        <p14:creationId xmlns:p14="http://schemas.microsoft.com/office/powerpoint/2010/main" val="2105448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C9A66-4E15-4A16-EEAF-AE0D98942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A2632-134B-6BF6-54B1-B6342F3903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E1BB83-F728-FAC4-05C7-31DB929F4A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CE23F01-10A4-B21F-F05B-901E2CBB724B}"/>
              </a:ext>
            </a:extLst>
          </p:cNvPr>
          <p:cNvSpPr>
            <a:spLocks noGrp="1"/>
          </p:cNvSpPr>
          <p:nvPr>
            <p:ph type="sldNum" sz="quarter" idx="5"/>
          </p:nvPr>
        </p:nvSpPr>
        <p:spPr/>
        <p:txBody>
          <a:bodyPr/>
          <a:lstStyle/>
          <a:p>
            <a:fld id="{38E35D32-5F7F-4BE2-93C3-E3F82D14D20F}" type="slidenum">
              <a:rPr lang="en-IN" smtClean="0"/>
              <a:t>23</a:t>
            </a:fld>
            <a:endParaRPr lang="en-IN"/>
          </a:p>
        </p:txBody>
      </p:sp>
    </p:spTree>
    <p:extLst>
      <p:ext uri="{BB962C8B-B14F-4D97-AF65-F5344CB8AC3E}">
        <p14:creationId xmlns:p14="http://schemas.microsoft.com/office/powerpoint/2010/main" val="361689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2AE34-D895-ADAC-9B1A-0513B6C84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88B54-2BEB-1FF3-BBF4-D4E872C844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7DCCA-4EC0-23A0-D569-C7B1A257D14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3E15904-05EE-685F-DC28-06C03AE85326}"/>
              </a:ext>
            </a:extLst>
          </p:cNvPr>
          <p:cNvSpPr>
            <a:spLocks noGrp="1"/>
          </p:cNvSpPr>
          <p:nvPr>
            <p:ph type="sldNum" sz="quarter" idx="5"/>
          </p:nvPr>
        </p:nvSpPr>
        <p:spPr/>
        <p:txBody>
          <a:bodyPr/>
          <a:lstStyle/>
          <a:p>
            <a:fld id="{38E35D32-5F7F-4BE2-93C3-E3F82D14D20F}" type="slidenum">
              <a:rPr lang="en-IN" smtClean="0"/>
              <a:t>24</a:t>
            </a:fld>
            <a:endParaRPr lang="en-IN"/>
          </a:p>
        </p:txBody>
      </p:sp>
    </p:spTree>
    <p:extLst>
      <p:ext uri="{BB962C8B-B14F-4D97-AF65-F5344CB8AC3E}">
        <p14:creationId xmlns:p14="http://schemas.microsoft.com/office/powerpoint/2010/main" val="3343321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8E35D32-5F7F-4BE2-93C3-E3F82D14D20F}" type="slidenum">
              <a:rPr lang="en-IN" smtClean="0"/>
              <a:t>9</a:t>
            </a:fld>
            <a:endParaRPr lang="en-IN"/>
          </a:p>
        </p:txBody>
      </p:sp>
    </p:spTree>
    <p:extLst>
      <p:ext uri="{BB962C8B-B14F-4D97-AF65-F5344CB8AC3E}">
        <p14:creationId xmlns:p14="http://schemas.microsoft.com/office/powerpoint/2010/main" val="56040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7C5D-9B45-E49D-9204-3C653F4B5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D80637-F327-1042-1D10-0166EB848F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EF654-D4C0-0A6E-D2D8-2D117CD4853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6EA381C-8FF5-C700-7BAD-F2F75AB62FBE}"/>
              </a:ext>
            </a:extLst>
          </p:cNvPr>
          <p:cNvSpPr>
            <a:spLocks noGrp="1"/>
          </p:cNvSpPr>
          <p:nvPr>
            <p:ph type="sldNum" sz="quarter" idx="5"/>
          </p:nvPr>
        </p:nvSpPr>
        <p:spPr/>
        <p:txBody>
          <a:bodyPr/>
          <a:lstStyle/>
          <a:p>
            <a:fld id="{38E35D32-5F7F-4BE2-93C3-E3F82D14D20F}" type="slidenum">
              <a:rPr lang="en-IN" smtClean="0"/>
              <a:t>10</a:t>
            </a:fld>
            <a:endParaRPr lang="en-IN"/>
          </a:p>
        </p:txBody>
      </p:sp>
    </p:spTree>
    <p:extLst>
      <p:ext uri="{BB962C8B-B14F-4D97-AF65-F5344CB8AC3E}">
        <p14:creationId xmlns:p14="http://schemas.microsoft.com/office/powerpoint/2010/main" val="2795995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569EB-96AE-6EE0-E24D-5A9E46ED4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4DA7B-CAEB-E882-A49C-7DE649F43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65B385-D3FB-7898-5BFF-F7C2826ECF8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E162F34-29E7-E89E-FE17-7EDA8AF07953}"/>
              </a:ext>
            </a:extLst>
          </p:cNvPr>
          <p:cNvSpPr>
            <a:spLocks noGrp="1"/>
          </p:cNvSpPr>
          <p:nvPr>
            <p:ph type="sldNum" sz="quarter" idx="5"/>
          </p:nvPr>
        </p:nvSpPr>
        <p:spPr/>
        <p:txBody>
          <a:bodyPr/>
          <a:lstStyle/>
          <a:p>
            <a:fld id="{38E35D32-5F7F-4BE2-93C3-E3F82D14D20F}" type="slidenum">
              <a:rPr lang="en-IN" smtClean="0"/>
              <a:t>11</a:t>
            </a:fld>
            <a:endParaRPr lang="en-IN"/>
          </a:p>
        </p:txBody>
      </p:sp>
    </p:spTree>
    <p:extLst>
      <p:ext uri="{BB962C8B-B14F-4D97-AF65-F5344CB8AC3E}">
        <p14:creationId xmlns:p14="http://schemas.microsoft.com/office/powerpoint/2010/main" val="1223629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0B7CE-6F85-A236-A4B6-41E81B615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DA8DF-7653-7463-BAF4-4FFCFB03F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87EC83-6681-1B52-DFD4-0217DB41236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C7F6674-4672-351A-2D15-71A1C0B00D83}"/>
              </a:ext>
            </a:extLst>
          </p:cNvPr>
          <p:cNvSpPr>
            <a:spLocks noGrp="1"/>
          </p:cNvSpPr>
          <p:nvPr>
            <p:ph type="sldNum" sz="quarter" idx="5"/>
          </p:nvPr>
        </p:nvSpPr>
        <p:spPr/>
        <p:txBody>
          <a:bodyPr/>
          <a:lstStyle/>
          <a:p>
            <a:fld id="{38E35D32-5F7F-4BE2-93C3-E3F82D14D20F}" type="slidenum">
              <a:rPr lang="en-IN" smtClean="0"/>
              <a:t>12</a:t>
            </a:fld>
            <a:endParaRPr lang="en-IN"/>
          </a:p>
        </p:txBody>
      </p:sp>
    </p:spTree>
    <p:extLst>
      <p:ext uri="{BB962C8B-B14F-4D97-AF65-F5344CB8AC3E}">
        <p14:creationId xmlns:p14="http://schemas.microsoft.com/office/powerpoint/2010/main" val="591302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58107-A6F6-8C40-792B-5BC008AE4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89C9A-D6DD-47A6-4C5C-CA2385A96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FF94C5-BD20-EE25-7BE8-CCB318CE558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AA239C4-C0D9-CC6B-28CB-567105D75A0A}"/>
              </a:ext>
            </a:extLst>
          </p:cNvPr>
          <p:cNvSpPr>
            <a:spLocks noGrp="1"/>
          </p:cNvSpPr>
          <p:nvPr>
            <p:ph type="sldNum" sz="quarter" idx="5"/>
          </p:nvPr>
        </p:nvSpPr>
        <p:spPr/>
        <p:txBody>
          <a:bodyPr/>
          <a:lstStyle/>
          <a:p>
            <a:fld id="{38E35D32-5F7F-4BE2-93C3-E3F82D14D20F}" type="slidenum">
              <a:rPr lang="en-IN" smtClean="0"/>
              <a:t>13</a:t>
            </a:fld>
            <a:endParaRPr lang="en-IN"/>
          </a:p>
        </p:txBody>
      </p:sp>
    </p:spTree>
    <p:extLst>
      <p:ext uri="{BB962C8B-B14F-4D97-AF65-F5344CB8AC3E}">
        <p14:creationId xmlns:p14="http://schemas.microsoft.com/office/powerpoint/2010/main" val="428215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014EC-035A-B5FB-CDA9-AE24C82CA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7948A2-A84C-FCF0-8743-BF07C7DF2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FDD8DB-FBCF-1DAC-FCF3-28328A2FE77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8D22F9C-460C-90A6-0A2C-B33567E1E8FD}"/>
              </a:ext>
            </a:extLst>
          </p:cNvPr>
          <p:cNvSpPr>
            <a:spLocks noGrp="1"/>
          </p:cNvSpPr>
          <p:nvPr>
            <p:ph type="sldNum" sz="quarter" idx="5"/>
          </p:nvPr>
        </p:nvSpPr>
        <p:spPr/>
        <p:txBody>
          <a:bodyPr/>
          <a:lstStyle/>
          <a:p>
            <a:fld id="{38E35D32-5F7F-4BE2-93C3-E3F82D14D20F}" type="slidenum">
              <a:rPr lang="en-IN" smtClean="0"/>
              <a:t>14</a:t>
            </a:fld>
            <a:endParaRPr lang="en-IN"/>
          </a:p>
        </p:txBody>
      </p:sp>
    </p:spTree>
    <p:extLst>
      <p:ext uri="{BB962C8B-B14F-4D97-AF65-F5344CB8AC3E}">
        <p14:creationId xmlns:p14="http://schemas.microsoft.com/office/powerpoint/2010/main" val="1836917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D7E8D-3717-1CD0-01DC-7417C76C3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79EB4-02A6-855E-3EF6-9A723DCB97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BCBEB-2216-1EA0-DDA9-9DC55A364A1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C2A29D0-E319-BFA2-5376-48B41F06EFDD}"/>
              </a:ext>
            </a:extLst>
          </p:cNvPr>
          <p:cNvSpPr>
            <a:spLocks noGrp="1"/>
          </p:cNvSpPr>
          <p:nvPr>
            <p:ph type="sldNum" sz="quarter" idx="5"/>
          </p:nvPr>
        </p:nvSpPr>
        <p:spPr/>
        <p:txBody>
          <a:bodyPr/>
          <a:lstStyle/>
          <a:p>
            <a:fld id="{38E35D32-5F7F-4BE2-93C3-E3F82D14D20F}" type="slidenum">
              <a:rPr lang="en-IN" smtClean="0"/>
              <a:t>15</a:t>
            </a:fld>
            <a:endParaRPr lang="en-IN"/>
          </a:p>
        </p:txBody>
      </p:sp>
    </p:spTree>
    <p:extLst>
      <p:ext uri="{BB962C8B-B14F-4D97-AF65-F5344CB8AC3E}">
        <p14:creationId xmlns:p14="http://schemas.microsoft.com/office/powerpoint/2010/main" val="248397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8E35D32-5F7F-4BE2-93C3-E3F82D14D20F}" type="slidenum">
              <a:rPr lang="en-IN" smtClean="0"/>
              <a:t>16</a:t>
            </a:fld>
            <a:endParaRPr lang="en-IN"/>
          </a:p>
        </p:txBody>
      </p:sp>
    </p:spTree>
    <p:extLst>
      <p:ext uri="{BB962C8B-B14F-4D97-AF65-F5344CB8AC3E}">
        <p14:creationId xmlns:p14="http://schemas.microsoft.com/office/powerpoint/2010/main" val="602908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11/16/2025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8570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9542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9542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954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9542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9542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9542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9542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954262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11/16/2025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942764"/>
      </p:ext>
    </p:extLst>
  </p:cSld>
  <p:clrMap bg1="lt1" tx1="dk1" bg2="lt2" tx2="dk2" accent1="accent1" accent2="accent2" accent3="accent3" accent4="accent4" accent5="accent5" accent6="accent6" hlink="hlink" folHlink="folHlink"/>
  <p:sldLayoutIdLst>
    <p:sldLayoutId id="2147483686" r:id="rId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11/16/2025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24108"/>
      </p:ext>
    </p:extLst>
  </p:cSld>
  <p:clrMap bg1="lt1" tx1="dk1" bg2="lt2" tx2="dk2" accent1="accent1" accent2="accent2" accent3="accent3" accent4="accent4" accent5="accent5" accent6="accent6" hlink="hlink" folHlink="folHlink"/>
  <p:sldLayoutIdLst>
    <p:sldLayoutId id="2147484475"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11/16/2025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24108"/>
      </p:ext>
    </p:extLst>
  </p:cSld>
  <p:clrMap bg1="lt1" tx1="dk1" bg2="lt2" tx2="dk2" accent1="accent1" accent2="accent2" accent3="accent3" accent4="accent4" accent5="accent5" accent6="accent6" hlink="hlink" folHlink="folHlink"/>
  <p:sldLayoutIdLst>
    <p:sldLayoutId id="2147484477"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11/16/2025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24108"/>
      </p:ext>
    </p:extLst>
  </p:cSld>
  <p:clrMap bg1="lt1" tx1="dk1" bg2="lt2" tx2="dk2" accent1="accent1" accent2="accent2" accent3="accent3" accent4="accent4" accent5="accent5" accent6="accent6" hlink="hlink" folHlink="folHlink"/>
  <p:sldLayoutIdLst>
    <p:sldLayoutId id="2147484479"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11/16/2025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24108"/>
      </p:ext>
    </p:extLst>
  </p:cSld>
  <p:clrMap bg1="lt1" tx1="dk1" bg2="lt2" tx2="dk2" accent1="accent1" accent2="accent2" accent3="accent3" accent4="accent4" accent5="accent5" accent6="accent6" hlink="hlink" folHlink="folHlink"/>
  <p:sldLayoutIdLst>
    <p:sldLayoutId id="2147484481"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11/16/2025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24108"/>
      </p:ext>
    </p:extLst>
  </p:cSld>
  <p:clrMap bg1="lt1" tx1="dk1" bg2="lt2" tx2="dk2" accent1="accent1" accent2="accent2" accent3="accent3" accent4="accent4" accent5="accent5" accent6="accent6" hlink="hlink" folHlink="folHlink"/>
  <p:sldLayoutIdLst>
    <p:sldLayoutId id="2147484483"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11/16/2025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24108"/>
      </p:ext>
    </p:extLst>
  </p:cSld>
  <p:clrMap bg1="lt1" tx1="dk1" bg2="lt2" tx2="dk2" accent1="accent1" accent2="accent2" accent3="accent3" accent4="accent4" accent5="accent5" accent6="accent6" hlink="hlink" folHlink="folHlink"/>
  <p:sldLayoutIdLst>
    <p:sldLayoutId id="2147484485"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11/16/2025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24108"/>
      </p:ext>
    </p:extLst>
  </p:cSld>
  <p:clrMap bg1="lt1" tx1="dk1" bg2="lt2" tx2="dk2" accent1="accent1" accent2="accent2" accent3="accent3" accent4="accent4" accent5="accent5" accent6="accent6" hlink="hlink" folHlink="folHlink"/>
  <p:sldLayoutIdLst>
    <p:sldLayoutId id="2147484487"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11/16/2025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24108"/>
      </p:ext>
    </p:extLst>
  </p:cSld>
  <p:clrMap bg1="lt1" tx1="dk1" bg2="lt2" tx2="dk2" accent1="accent1" accent2="accent2" accent3="accent3" accent4="accent4" accent5="accent5" accent6="accent6" hlink="hlink" folHlink="folHlink"/>
  <p:sldLayoutIdLst>
    <p:sldLayoutId id="2147484489"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lculator, pen, compass, money and a paper with graphs printed on it">
            <a:extLst>
              <a:ext uri="{FF2B5EF4-FFF2-40B4-BE49-F238E27FC236}">
                <a16:creationId xmlns:a16="http://schemas.microsoft.com/office/drawing/2014/main" id="{86ABDB41-1ECD-A7A0-9849-78C1D77A824B}"/>
              </a:ext>
            </a:extLst>
          </p:cNvPr>
          <p:cNvPicPr>
            <a:picLocks noChangeAspect="1"/>
          </p:cNvPicPr>
          <p:nvPr/>
        </p:nvPicPr>
        <p:blipFill>
          <a:blip r:embed="rId2"/>
          <a:srcRect b="6639"/>
          <a:stretch>
            <a:fillRect/>
          </a:stretch>
        </p:blipFill>
        <p:spPr>
          <a:xfrm>
            <a:off x="1" y="10"/>
            <a:ext cx="12192000" cy="6857989"/>
          </a:xfrm>
          <a:prstGeom prst="rect">
            <a:avLst/>
          </a:prstGeom>
        </p:spPr>
      </p:pic>
      <p:sp>
        <p:nvSpPr>
          <p:cNvPr id="11" name="Rectangle 10">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A1C2D-A1A0-40D6-8018-7D0DED688DFF}"/>
              </a:ext>
            </a:extLst>
          </p:cNvPr>
          <p:cNvSpPr>
            <a:spLocks noGrp="1"/>
          </p:cNvSpPr>
          <p:nvPr>
            <p:ph type="ctrTitle"/>
          </p:nvPr>
        </p:nvSpPr>
        <p:spPr>
          <a:xfrm>
            <a:off x="1833541" y="990599"/>
            <a:ext cx="5619054" cy="4849091"/>
          </a:xfrm>
        </p:spPr>
        <p:txBody>
          <a:bodyPr anchor="ctr">
            <a:normAutofit/>
          </a:bodyPr>
          <a:lstStyle/>
          <a:p>
            <a:pPr algn="r"/>
            <a:r>
              <a:rPr lang="en-US" dirty="0" err="1">
                <a:solidFill>
                  <a:srgbClr val="FFFFFF"/>
                </a:solidFill>
              </a:rPr>
              <a:t>RfM</a:t>
            </a:r>
            <a:br>
              <a:rPr lang="en-US" dirty="0">
                <a:solidFill>
                  <a:srgbClr val="FFFFFF"/>
                </a:solidFill>
              </a:rPr>
            </a:br>
            <a:r>
              <a:rPr lang="en-US" dirty="0">
                <a:solidFill>
                  <a:srgbClr val="FFFFFF"/>
                </a:solidFill>
              </a:rPr>
              <a:t> Analysis</a:t>
            </a:r>
            <a:endParaRPr lang="en-IN" dirty="0">
              <a:solidFill>
                <a:srgbClr val="FFFFFF"/>
              </a:solidFill>
            </a:endParaRPr>
          </a:p>
        </p:txBody>
      </p:sp>
      <p:sp>
        <p:nvSpPr>
          <p:cNvPr id="3" name="Subtitle 2">
            <a:extLst>
              <a:ext uri="{FF2B5EF4-FFF2-40B4-BE49-F238E27FC236}">
                <a16:creationId xmlns:a16="http://schemas.microsoft.com/office/drawing/2014/main" id="{530A707E-F405-46A6-F796-4D830E102653}"/>
              </a:ext>
            </a:extLst>
          </p:cNvPr>
          <p:cNvSpPr>
            <a:spLocks noGrp="1"/>
          </p:cNvSpPr>
          <p:nvPr>
            <p:ph type="subTitle" idx="1"/>
          </p:nvPr>
        </p:nvSpPr>
        <p:spPr>
          <a:xfrm>
            <a:off x="8712865" y="1447799"/>
            <a:ext cx="2368905" cy="4076699"/>
          </a:xfrm>
        </p:spPr>
        <p:txBody>
          <a:bodyPr anchor="ctr">
            <a:normAutofit/>
          </a:bodyPr>
          <a:lstStyle/>
          <a:p>
            <a:pPr algn="ctr"/>
            <a:r>
              <a:rPr lang="en-US" sz="2800" b="1" i="1" dirty="0">
                <a:solidFill>
                  <a:srgbClr val="FFFFFF"/>
                </a:solidFill>
              </a:rPr>
              <a:t>Shraddha Saha</a:t>
            </a:r>
          </a:p>
        </p:txBody>
      </p:sp>
      <p:cxnSp>
        <p:nvCxnSpPr>
          <p:cNvPr id="13" name="Straight Connector 12">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2288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C68395B8-878D-F0CE-7A93-C5AC26F60283}"/>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31C1FF8-7C6F-9A7A-CAF5-FE7AFB739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26B1D-48C0-A2DD-0593-38731BE50E2A}"/>
              </a:ext>
            </a:extLst>
          </p:cNvPr>
          <p:cNvSpPr>
            <a:spLocks noGrp="1"/>
          </p:cNvSpPr>
          <p:nvPr>
            <p:ph type="title"/>
          </p:nvPr>
        </p:nvSpPr>
        <p:spPr>
          <a:xfrm>
            <a:off x="844476" y="1600199"/>
            <a:ext cx="3539266" cy="4297680"/>
          </a:xfrm>
        </p:spPr>
        <p:txBody>
          <a:bodyPr anchor="ctr">
            <a:normAutofit/>
          </a:bodyPr>
          <a:lstStyle/>
          <a:p>
            <a:r>
              <a:rPr lang="en-US" dirty="0"/>
              <a:t>DATA IMPORT</a:t>
            </a:r>
          </a:p>
        </p:txBody>
      </p:sp>
      <p:cxnSp>
        <p:nvCxnSpPr>
          <p:cNvPr id="35" name="Straight Connector 34">
            <a:extLst>
              <a:ext uri="{FF2B5EF4-FFF2-40B4-BE49-F238E27FC236}">
                <a16:creationId xmlns:a16="http://schemas.microsoft.com/office/drawing/2014/main" id="{0D9045DC-02BD-98F6-2699-795C77C72A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5FE628-7A20-C9A3-2D0F-978B36521AF1}"/>
              </a:ext>
            </a:extLst>
          </p:cNvPr>
          <p:cNvSpPr>
            <a:spLocks noGrp="1"/>
          </p:cNvSpPr>
          <p:nvPr>
            <p:ph idx="1"/>
          </p:nvPr>
        </p:nvSpPr>
        <p:spPr>
          <a:xfrm>
            <a:off x="4809298" y="524656"/>
            <a:ext cx="7227401" cy="6056025"/>
          </a:xfrm>
        </p:spPr>
        <p:txBody>
          <a:bodyPr anchor="ctr">
            <a:normAutofit/>
          </a:bodyPr>
          <a:lstStyle/>
          <a:p>
            <a:r>
              <a:rPr lang="en-US" dirty="0"/>
              <a:t>Then imported the four CSV files in the same order of table creation in database.</a:t>
            </a:r>
          </a:p>
          <a:p>
            <a:r>
              <a:rPr lang="en-US" dirty="0"/>
              <a:t>Here are the customers and orders tables shown below , rest two are also uploaded correctly in database.</a:t>
            </a:r>
          </a:p>
          <a:p>
            <a:endParaRPr lang="en-US" dirty="0"/>
          </a:p>
          <a:p>
            <a:endParaRPr lang="en-US" dirty="0"/>
          </a:p>
          <a:p>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7AF77225-E5F9-F26C-C487-F9C27AB426FD}"/>
              </a:ext>
            </a:extLst>
          </p:cNvPr>
          <p:cNvPicPr>
            <a:picLocks noChangeAspect="1"/>
          </p:cNvPicPr>
          <p:nvPr/>
        </p:nvPicPr>
        <p:blipFill>
          <a:blip r:embed="rId3"/>
          <a:srcRect l="22132" t="36279" r="30656" b="43165"/>
          <a:stretch>
            <a:fillRect/>
          </a:stretch>
        </p:blipFill>
        <p:spPr>
          <a:xfrm>
            <a:off x="4919854" y="3312826"/>
            <a:ext cx="6427670" cy="1573444"/>
          </a:xfrm>
          <a:prstGeom prst="rect">
            <a:avLst/>
          </a:prstGeom>
        </p:spPr>
      </p:pic>
      <p:pic>
        <p:nvPicPr>
          <p:cNvPr id="7" name="Picture 6">
            <a:extLst>
              <a:ext uri="{FF2B5EF4-FFF2-40B4-BE49-F238E27FC236}">
                <a16:creationId xmlns:a16="http://schemas.microsoft.com/office/drawing/2014/main" id="{42FAFCA1-3A0D-C28D-AF42-AEBDA38C0D6F}"/>
              </a:ext>
            </a:extLst>
          </p:cNvPr>
          <p:cNvPicPr>
            <a:picLocks noChangeAspect="1"/>
          </p:cNvPicPr>
          <p:nvPr/>
        </p:nvPicPr>
        <p:blipFill>
          <a:blip r:embed="rId4"/>
          <a:srcRect l="21762" t="36934" r="42705" b="43166"/>
          <a:stretch>
            <a:fillRect/>
          </a:stretch>
        </p:blipFill>
        <p:spPr>
          <a:xfrm>
            <a:off x="4919854" y="4969238"/>
            <a:ext cx="6427670" cy="1364106"/>
          </a:xfrm>
          <a:prstGeom prst="rect">
            <a:avLst/>
          </a:prstGeom>
        </p:spPr>
      </p:pic>
    </p:spTree>
    <p:extLst>
      <p:ext uri="{BB962C8B-B14F-4D97-AF65-F5344CB8AC3E}">
        <p14:creationId xmlns:p14="http://schemas.microsoft.com/office/powerpoint/2010/main" val="1113168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AE5347A2-346E-E103-2CC1-1D86790A6FBE}"/>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8E8AA3A-C623-9C96-9CBF-C9CD2197C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DF79E-AF2D-EC68-3CE6-9F44A3BB289C}"/>
              </a:ext>
            </a:extLst>
          </p:cNvPr>
          <p:cNvSpPr>
            <a:spLocks noGrp="1"/>
          </p:cNvSpPr>
          <p:nvPr>
            <p:ph type="title"/>
          </p:nvPr>
        </p:nvSpPr>
        <p:spPr>
          <a:xfrm>
            <a:off x="844476" y="1600199"/>
            <a:ext cx="3539266" cy="4297680"/>
          </a:xfrm>
        </p:spPr>
        <p:txBody>
          <a:bodyPr anchor="ctr">
            <a:normAutofit/>
          </a:bodyPr>
          <a:lstStyle/>
          <a:p>
            <a:r>
              <a:rPr lang="en-US" dirty="0"/>
              <a:t>DATA CLEANING CHECKS</a:t>
            </a:r>
          </a:p>
        </p:txBody>
      </p:sp>
      <p:cxnSp>
        <p:nvCxnSpPr>
          <p:cNvPr id="35" name="Straight Connector 34">
            <a:extLst>
              <a:ext uri="{FF2B5EF4-FFF2-40B4-BE49-F238E27FC236}">
                <a16:creationId xmlns:a16="http://schemas.microsoft.com/office/drawing/2014/main" id="{31BAF635-03CB-91DF-566A-8387785920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805E371-DA80-64B6-E989-A3600BEDA4DF}"/>
              </a:ext>
            </a:extLst>
          </p:cNvPr>
          <p:cNvSpPr>
            <a:spLocks noGrp="1"/>
          </p:cNvSpPr>
          <p:nvPr>
            <p:ph idx="1"/>
          </p:nvPr>
        </p:nvSpPr>
        <p:spPr>
          <a:xfrm>
            <a:off x="4809298" y="524656"/>
            <a:ext cx="7227401" cy="6056025"/>
          </a:xfrm>
        </p:spPr>
        <p:txBody>
          <a:bodyPr anchor="ctr">
            <a:normAutofit/>
          </a:bodyPr>
          <a:lstStyle/>
          <a:p>
            <a:r>
              <a:rPr lang="en-US" dirty="0"/>
              <a:t>Here are some cleaning checks on the data.</a:t>
            </a:r>
          </a:p>
          <a:p>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FC4F3116-9C71-A065-FC09-D2525670A24C}"/>
              </a:ext>
            </a:extLst>
          </p:cNvPr>
          <p:cNvPicPr>
            <a:picLocks noChangeAspect="1"/>
          </p:cNvPicPr>
          <p:nvPr/>
        </p:nvPicPr>
        <p:blipFill>
          <a:blip r:embed="rId3"/>
          <a:srcRect l="17800" t="31108" r="24996" b="38277"/>
          <a:stretch>
            <a:fillRect/>
          </a:stretch>
        </p:blipFill>
        <p:spPr>
          <a:xfrm>
            <a:off x="4809298" y="1850684"/>
            <a:ext cx="6974237" cy="2378990"/>
          </a:xfrm>
          <a:prstGeom prst="rect">
            <a:avLst/>
          </a:prstGeom>
        </p:spPr>
      </p:pic>
      <p:pic>
        <p:nvPicPr>
          <p:cNvPr id="9" name="Picture 8">
            <a:extLst>
              <a:ext uri="{FF2B5EF4-FFF2-40B4-BE49-F238E27FC236}">
                <a16:creationId xmlns:a16="http://schemas.microsoft.com/office/drawing/2014/main" id="{F3826967-E807-B6D3-CF76-DBA0A94A2AAB}"/>
              </a:ext>
            </a:extLst>
          </p:cNvPr>
          <p:cNvPicPr>
            <a:picLocks noChangeAspect="1"/>
          </p:cNvPicPr>
          <p:nvPr/>
        </p:nvPicPr>
        <p:blipFill>
          <a:blip r:embed="rId4"/>
          <a:srcRect l="18321" t="31324" r="35955" b="39667"/>
          <a:stretch>
            <a:fillRect/>
          </a:stretch>
        </p:blipFill>
        <p:spPr>
          <a:xfrm>
            <a:off x="4924850" y="4410954"/>
            <a:ext cx="6422673" cy="1988447"/>
          </a:xfrm>
          <a:prstGeom prst="rect">
            <a:avLst/>
          </a:prstGeom>
        </p:spPr>
      </p:pic>
    </p:spTree>
    <p:extLst>
      <p:ext uri="{BB962C8B-B14F-4D97-AF65-F5344CB8AC3E}">
        <p14:creationId xmlns:p14="http://schemas.microsoft.com/office/powerpoint/2010/main" val="3316691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80AD73BC-50AC-0334-3119-5C92DEF9C9EC}"/>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5D7311D-0DD5-95F9-6802-E58C844C1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A35B4-D87F-EE8A-5D78-206C30D99772}"/>
              </a:ext>
            </a:extLst>
          </p:cNvPr>
          <p:cNvSpPr>
            <a:spLocks noGrp="1"/>
          </p:cNvSpPr>
          <p:nvPr>
            <p:ph type="title"/>
          </p:nvPr>
        </p:nvSpPr>
        <p:spPr>
          <a:xfrm>
            <a:off x="844476" y="1600199"/>
            <a:ext cx="3539266" cy="4297680"/>
          </a:xfrm>
        </p:spPr>
        <p:txBody>
          <a:bodyPr anchor="ctr">
            <a:normAutofit/>
          </a:bodyPr>
          <a:lstStyle/>
          <a:p>
            <a:r>
              <a:rPr lang="en-US" dirty="0"/>
              <a:t>Creating VIEWS</a:t>
            </a:r>
          </a:p>
        </p:txBody>
      </p:sp>
      <p:cxnSp>
        <p:nvCxnSpPr>
          <p:cNvPr id="35" name="Straight Connector 34">
            <a:extLst>
              <a:ext uri="{FF2B5EF4-FFF2-40B4-BE49-F238E27FC236}">
                <a16:creationId xmlns:a16="http://schemas.microsoft.com/office/drawing/2014/main" id="{578E7F8D-CFEB-C403-134D-9AE76A3C09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00664D-0F04-79E1-25D7-5AB484EDB7FC}"/>
              </a:ext>
            </a:extLst>
          </p:cNvPr>
          <p:cNvSpPr>
            <a:spLocks noGrp="1"/>
          </p:cNvSpPr>
          <p:nvPr>
            <p:ph idx="1"/>
          </p:nvPr>
        </p:nvSpPr>
        <p:spPr>
          <a:xfrm>
            <a:off x="4674019" y="320039"/>
            <a:ext cx="7227401" cy="3922177"/>
          </a:xfrm>
        </p:spPr>
        <p:txBody>
          <a:bodyPr anchor="ctr">
            <a:normAutofit/>
          </a:bodyPr>
          <a:lstStyle/>
          <a:p>
            <a:r>
              <a:rPr lang="en-US" dirty="0"/>
              <a:t>Now to work easily on RFM analysis, we started with creating three views in the database.</a:t>
            </a:r>
          </a:p>
          <a:p>
            <a:r>
              <a:rPr lang="en-US" dirty="0"/>
              <a:t>A View is a virtual table created from a SQL query. It does not store actual data — it stores only the query definition. When you select from the view, MySQL runs the underlying query and returns the result.</a:t>
            </a:r>
          </a:p>
          <a:p>
            <a:r>
              <a:rPr lang="en-US" dirty="0"/>
              <a:t>These following three are the views created which we will discuss in next slides:</a:t>
            </a:r>
          </a:p>
        </p:txBody>
      </p:sp>
      <p:pic>
        <p:nvPicPr>
          <p:cNvPr id="5" name="Picture 4">
            <a:extLst>
              <a:ext uri="{FF2B5EF4-FFF2-40B4-BE49-F238E27FC236}">
                <a16:creationId xmlns:a16="http://schemas.microsoft.com/office/drawing/2014/main" id="{099C93F5-C4C8-816C-94D0-18F8CAF15965}"/>
              </a:ext>
            </a:extLst>
          </p:cNvPr>
          <p:cNvPicPr>
            <a:picLocks noChangeAspect="1"/>
          </p:cNvPicPr>
          <p:nvPr/>
        </p:nvPicPr>
        <p:blipFill>
          <a:blip r:embed="rId3"/>
          <a:srcRect t="29061" r="81435" b="53444"/>
          <a:stretch>
            <a:fillRect/>
          </a:stretch>
        </p:blipFill>
        <p:spPr>
          <a:xfrm>
            <a:off x="5561700" y="4242216"/>
            <a:ext cx="3897090" cy="1785876"/>
          </a:xfrm>
          <a:prstGeom prst="rect">
            <a:avLst/>
          </a:prstGeom>
        </p:spPr>
      </p:pic>
    </p:spTree>
    <p:extLst>
      <p:ext uri="{BB962C8B-B14F-4D97-AF65-F5344CB8AC3E}">
        <p14:creationId xmlns:p14="http://schemas.microsoft.com/office/powerpoint/2010/main" val="1348147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D17E57F2-4E59-FAF2-81CE-821B0073DC1E}"/>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8F6B584-0A51-EDA6-A5D6-7DFD6A09A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90A59-518B-2C1C-F78E-50DB6784829D}"/>
              </a:ext>
            </a:extLst>
          </p:cNvPr>
          <p:cNvSpPr>
            <a:spLocks noGrp="1"/>
          </p:cNvSpPr>
          <p:nvPr>
            <p:ph type="title"/>
          </p:nvPr>
        </p:nvSpPr>
        <p:spPr>
          <a:xfrm>
            <a:off x="844476" y="1600199"/>
            <a:ext cx="3539266" cy="4297680"/>
          </a:xfrm>
        </p:spPr>
        <p:txBody>
          <a:bodyPr anchor="ctr">
            <a:normAutofit/>
          </a:bodyPr>
          <a:lstStyle/>
          <a:p>
            <a:r>
              <a:rPr lang="en-US" dirty="0"/>
              <a:t>RFM_BASE</a:t>
            </a:r>
          </a:p>
        </p:txBody>
      </p:sp>
      <p:cxnSp>
        <p:nvCxnSpPr>
          <p:cNvPr id="35" name="Straight Connector 34">
            <a:extLst>
              <a:ext uri="{FF2B5EF4-FFF2-40B4-BE49-F238E27FC236}">
                <a16:creationId xmlns:a16="http://schemas.microsoft.com/office/drawing/2014/main" id="{395685AC-F639-639E-BFE4-F91AADFE9A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D7511A-2EE9-8717-A09D-BEF9D428B364}"/>
              </a:ext>
            </a:extLst>
          </p:cNvPr>
          <p:cNvSpPr>
            <a:spLocks noGrp="1"/>
          </p:cNvSpPr>
          <p:nvPr>
            <p:ph idx="1"/>
          </p:nvPr>
        </p:nvSpPr>
        <p:spPr>
          <a:xfrm>
            <a:off x="4674019" y="320040"/>
            <a:ext cx="7227401" cy="1828800"/>
          </a:xfrm>
        </p:spPr>
        <p:txBody>
          <a:bodyPr anchor="ctr">
            <a:normAutofit/>
          </a:bodyPr>
          <a:lstStyle/>
          <a:p>
            <a:r>
              <a:rPr lang="en-US" dirty="0" err="1"/>
              <a:t>Rfm_base</a:t>
            </a:r>
            <a:r>
              <a:rPr lang="en-US" dirty="0"/>
              <a:t> is the initial view which is created for calculating R(recency), F(frequency) and M(monetary) for each customer.</a:t>
            </a:r>
          </a:p>
        </p:txBody>
      </p:sp>
      <p:pic>
        <p:nvPicPr>
          <p:cNvPr id="6" name="Picture 5">
            <a:extLst>
              <a:ext uri="{FF2B5EF4-FFF2-40B4-BE49-F238E27FC236}">
                <a16:creationId xmlns:a16="http://schemas.microsoft.com/office/drawing/2014/main" id="{692F8AE4-4C50-BA77-D234-726D35808BAA}"/>
              </a:ext>
            </a:extLst>
          </p:cNvPr>
          <p:cNvPicPr>
            <a:picLocks noChangeAspect="1"/>
          </p:cNvPicPr>
          <p:nvPr/>
        </p:nvPicPr>
        <p:blipFill>
          <a:blip r:embed="rId3"/>
          <a:srcRect l="18689" t="20379" r="42336" b="16924"/>
          <a:stretch>
            <a:fillRect/>
          </a:stretch>
        </p:blipFill>
        <p:spPr>
          <a:xfrm>
            <a:off x="4918736" y="1818307"/>
            <a:ext cx="4751882" cy="4297680"/>
          </a:xfrm>
          <a:prstGeom prst="rect">
            <a:avLst/>
          </a:prstGeom>
        </p:spPr>
      </p:pic>
    </p:spTree>
    <p:extLst>
      <p:ext uri="{BB962C8B-B14F-4D97-AF65-F5344CB8AC3E}">
        <p14:creationId xmlns:p14="http://schemas.microsoft.com/office/powerpoint/2010/main" val="1090164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6AD46929-7987-E071-286D-8F106A08ECF6}"/>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1ACC2A5-8111-D1D0-09D0-6373EFF4F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45F15-128D-C53B-8E52-2EBAFEFE5555}"/>
              </a:ext>
            </a:extLst>
          </p:cNvPr>
          <p:cNvSpPr>
            <a:spLocks noGrp="1"/>
          </p:cNvSpPr>
          <p:nvPr>
            <p:ph type="title"/>
          </p:nvPr>
        </p:nvSpPr>
        <p:spPr>
          <a:xfrm>
            <a:off x="844476" y="1600199"/>
            <a:ext cx="3539266" cy="4297680"/>
          </a:xfrm>
        </p:spPr>
        <p:txBody>
          <a:bodyPr anchor="ctr">
            <a:normAutofit/>
          </a:bodyPr>
          <a:lstStyle/>
          <a:p>
            <a:r>
              <a:rPr lang="en-US" dirty="0" err="1"/>
              <a:t>RFM_scores</a:t>
            </a:r>
            <a:endParaRPr lang="en-US" dirty="0"/>
          </a:p>
        </p:txBody>
      </p:sp>
      <p:cxnSp>
        <p:nvCxnSpPr>
          <p:cNvPr id="35" name="Straight Connector 34">
            <a:extLst>
              <a:ext uri="{FF2B5EF4-FFF2-40B4-BE49-F238E27FC236}">
                <a16:creationId xmlns:a16="http://schemas.microsoft.com/office/drawing/2014/main" id="{34BDC0CB-2572-E820-7706-86AC69F83C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22A73C-4722-DB8E-51DC-758C78CD8C5F}"/>
              </a:ext>
            </a:extLst>
          </p:cNvPr>
          <p:cNvSpPr>
            <a:spLocks noGrp="1"/>
          </p:cNvSpPr>
          <p:nvPr>
            <p:ph idx="1"/>
          </p:nvPr>
        </p:nvSpPr>
        <p:spPr>
          <a:xfrm>
            <a:off x="4674019" y="320040"/>
            <a:ext cx="7227401" cy="1828800"/>
          </a:xfrm>
        </p:spPr>
        <p:txBody>
          <a:bodyPr anchor="ctr">
            <a:normAutofit/>
          </a:bodyPr>
          <a:lstStyle/>
          <a:p>
            <a:r>
              <a:rPr lang="en-US" dirty="0" err="1"/>
              <a:t>Rfm_scores</a:t>
            </a:r>
            <a:r>
              <a:rPr lang="en-US" dirty="0"/>
              <a:t> is created for calculating </a:t>
            </a:r>
            <a:r>
              <a:rPr lang="en-US" dirty="0" err="1"/>
              <a:t>R_score</a:t>
            </a:r>
            <a:r>
              <a:rPr lang="en-US" dirty="0"/>
              <a:t>, </a:t>
            </a:r>
            <a:r>
              <a:rPr lang="en-US" dirty="0" err="1"/>
              <a:t>F_score</a:t>
            </a:r>
            <a:r>
              <a:rPr lang="en-US" dirty="0"/>
              <a:t> and </a:t>
            </a:r>
            <a:r>
              <a:rPr lang="en-US" dirty="0" err="1"/>
              <a:t>M_score</a:t>
            </a:r>
            <a:r>
              <a:rPr lang="en-US" dirty="0"/>
              <a:t> for each customer using </a:t>
            </a:r>
            <a:r>
              <a:rPr lang="en-US" dirty="0" err="1"/>
              <a:t>rfm_base</a:t>
            </a:r>
            <a:r>
              <a:rPr lang="en-US" dirty="0"/>
              <a:t> virtual table.</a:t>
            </a:r>
          </a:p>
          <a:p>
            <a:r>
              <a:rPr lang="en-US" dirty="0"/>
              <a:t>NTILE(n) is a window function that divides the ordered rows into n equal buckets (tiles) and assigns each row a bucket number.</a:t>
            </a:r>
          </a:p>
        </p:txBody>
      </p:sp>
      <p:pic>
        <p:nvPicPr>
          <p:cNvPr id="8" name="Picture 7">
            <a:extLst>
              <a:ext uri="{FF2B5EF4-FFF2-40B4-BE49-F238E27FC236}">
                <a16:creationId xmlns:a16="http://schemas.microsoft.com/office/drawing/2014/main" id="{570014F0-680E-8879-F1AE-D7091403EFB0}"/>
              </a:ext>
            </a:extLst>
          </p:cNvPr>
          <p:cNvPicPr>
            <a:picLocks noChangeAspect="1"/>
          </p:cNvPicPr>
          <p:nvPr/>
        </p:nvPicPr>
        <p:blipFill>
          <a:blip r:embed="rId3"/>
          <a:srcRect l="18811" t="19657" r="45903" b="25890"/>
          <a:stretch>
            <a:fillRect/>
          </a:stretch>
        </p:blipFill>
        <p:spPr>
          <a:xfrm>
            <a:off x="4924851" y="2338466"/>
            <a:ext cx="5673191" cy="3732551"/>
          </a:xfrm>
          <a:prstGeom prst="rect">
            <a:avLst/>
          </a:prstGeom>
        </p:spPr>
      </p:pic>
    </p:spTree>
    <p:extLst>
      <p:ext uri="{BB962C8B-B14F-4D97-AF65-F5344CB8AC3E}">
        <p14:creationId xmlns:p14="http://schemas.microsoft.com/office/powerpoint/2010/main" val="3112639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36694102-5A74-2FE8-6816-92F6E2867498}"/>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152E9EA-6476-CA9F-B8D2-7C5B6C15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D021E-E358-51DF-E3BA-60B0DEEFB178}"/>
              </a:ext>
            </a:extLst>
          </p:cNvPr>
          <p:cNvSpPr>
            <a:spLocks noGrp="1"/>
          </p:cNvSpPr>
          <p:nvPr>
            <p:ph type="title"/>
          </p:nvPr>
        </p:nvSpPr>
        <p:spPr>
          <a:xfrm>
            <a:off x="844476" y="1600199"/>
            <a:ext cx="3539266" cy="4297680"/>
          </a:xfrm>
        </p:spPr>
        <p:txBody>
          <a:bodyPr anchor="ctr">
            <a:normAutofit/>
          </a:bodyPr>
          <a:lstStyle/>
          <a:p>
            <a:r>
              <a:rPr lang="en-US" dirty="0" err="1"/>
              <a:t>RFM_final</a:t>
            </a:r>
            <a:endParaRPr lang="en-US" dirty="0"/>
          </a:p>
        </p:txBody>
      </p:sp>
      <p:cxnSp>
        <p:nvCxnSpPr>
          <p:cNvPr id="35" name="Straight Connector 34">
            <a:extLst>
              <a:ext uri="{FF2B5EF4-FFF2-40B4-BE49-F238E27FC236}">
                <a16:creationId xmlns:a16="http://schemas.microsoft.com/office/drawing/2014/main" id="{08B77242-3320-C73A-ECB9-463788EC20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3F31EC-02CC-C81E-54E0-685F88A65AC1}"/>
              </a:ext>
            </a:extLst>
          </p:cNvPr>
          <p:cNvSpPr>
            <a:spLocks noGrp="1"/>
          </p:cNvSpPr>
          <p:nvPr>
            <p:ph idx="1"/>
          </p:nvPr>
        </p:nvSpPr>
        <p:spPr>
          <a:xfrm>
            <a:off x="4674019" y="320040"/>
            <a:ext cx="7227401" cy="1828800"/>
          </a:xfrm>
        </p:spPr>
        <p:txBody>
          <a:bodyPr anchor="ctr">
            <a:normAutofit/>
          </a:bodyPr>
          <a:lstStyle/>
          <a:p>
            <a:r>
              <a:rPr lang="en-US" dirty="0" err="1"/>
              <a:t>Rfm_final</a:t>
            </a:r>
            <a:r>
              <a:rPr lang="en-US" dirty="0"/>
              <a:t> is created for segmenting the customers using </a:t>
            </a:r>
            <a:r>
              <a:rPr lang="en-US" dirty="0" err="1"/>
              <a:t>rfm_scores</a:t>
            </a:r>
            <a:r>
              <a:rPr lang="en-US" dirty="0"/>
              <a:t> virtual table.</a:t>
            </a:r>
          </a:p>
        </p:txBody>
      </p:sp>
      <p:pic>
        <p:nvPicPr>
          <p:cNvPr id="8" name="Picture 7">
            <a:extLst>
              <a:ext uri="{FF2B5EF4-FFF2-40B4-BE49-F238E27FC236}">
                <a16:creationId xmlns:a16="http://schemas.microsoft.com/office/drawing/2014/main" id="{F5CBCE68-24D8-F9B8-0944-C0F6FFDE3014}"/>
              </a:ext>
            </a:extLst>
          </p:cNvPr>
          <p:cNvPicPr>
            <a:picLocks noChangeAspect="1"/>
          </p:cNvPicPr>
          <p:nvPr/>
        </p:nvPicPr>
        <p:blipFill>
          <a:blip r:embed="rId3"/>
          <a:srcRect l="19180" t="20095" r="28074" b="13983"/>
          <a:stretch>
            <a:fillRect/>
          </a:stretch>
        </p:blipFill>
        <p:spPr>
          <a:xfrm>
            <a:off x="4916744" y="1900002"/>
            <a:ext cx="6430780" cy="4518784"/>
          </a:xfrm>
          <a:prstGeom prst="rect">
            <a:avLst/>
          </a:prstGeom>
        </p:spPr>
      </p:pic>
    </p:spTree>
    <p:extLst>
      <p:ext uri="{BB962C8B-B14F-4D97-AF65-F5344CB8AC3E}">
        <p14:creationId xmlns:p14="http://schemas.microsoft.com/office/powerpoint/2010/main" val="1892942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97566ED1-BEA7-4503-9DC4-5D257F9F366A}"/>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2714AC4-BD87-32B3-F6D2-8C05B2781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CEF2A-D838-3812-2BAC-D5F76AF980C3}"/>
              </a:ext>
            </a:extLst>
          </p:cNvPr>
          <p:cNvSpPr>
            <a:spLocks noGrp="1"/>
          </p:cNvSpPr>
          <p:nvPr>
            <p:ph type="title"/>
          </p:nvPr>
        </p:nvSpPr>
        <p:spPr>
          <a:xfrm>
            <a:off x="844476" y="1600199"/>
            <a:ext cx="3539266" cy="4297680"/>
          </a:xfrm>
        </p:spPr>
        <p:txBody>
          <a:bodyPr anchor="ctr">
            <a:normAutofit/>
          </a:bodyPr>
          <a:lstStyle/>
          <a:p>
            <a:r>
              <a:rPr lang="en-US" dirty="0"/>
              <a:t>insights</a:t>
            </a:r>
          </a:p>
        </p:txBody>
      </p:sp>
      <p:cxnSp>
        <p:nvCxnSpPr>
          <p:cNvPr id="35" name="Straight Connector 34">
            <a:extLst>
              <a:ext uri="{FF2B5EF4-FFF2-40B4-BE49-F238E27FC236}">
                <a16:creationId xmlns:a16="http://schemas.microsoft.com/office/drawing/2014/main" id="{92B9E188-698B-C612-2D74-314EF79C7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017841-C60A-B36E-C345-B16BABCC63F3}"/>
              </a:ext>
            </a:extLst>
          </p:cNvPr>
          <p:cNvSpPr>
            <a:spLocks noGrp="1"/>
          </p:cNvSpPr>
          <p:nvPr>
            <p:ph idx="1"/>
          </p:nvPr>
        </p:nvSpPr>
        <p:spPr>
          <a:xfrm>
            <a:off x="4924851" y="580868"/>
            <a:ext cx="6422669" cy="2848132"/>
          </a:xfrm>
        </p:spPr>
        <p:txBody>
          <a:bodyPr anchor="ctr">
            <a:normAutofit/>
          </a:bodyPr>
          <a:lstStyle/>
          <a:p>
            <a:r>
              <a:rPr lang="en-US" sz="2200" dirty="0"/>
              <a:t>The RFM distribution </a:t>
            </a:r>
            <a:r>
              <a:rPr lang="en-US" sz="2400" dirty="0"/>
              <a:t>that the largest group (7 customers) are low-value and inactive. They haven’t engaged in a long time and contributed very little revenue. They represent the highest churn-risk segment.</a:t>
            </a:r>
            <a:endParaRPr lang="en-US" sz="2200" dirty="0"/>
          </a:p>
        </p:txBody>
      </p:sp>
      <p:pic>
        <p:nvPicPr>
          <p:cNvPr id="7" name="Picture 6">
            <a:extLst>
              <a:ext uri="{FF2B5EF4-FFF2-40B4-BE49-F238E27FC236}">
                <a16:creationId xmlns:a16="http://schemas.microsoft.com/office/drawing/2014/main" id="{F70F31D4-946B-DE8F-AABC-1055B06EBD15}"/>
              </a:ext>
            </a:extLst>
          </p:cNvPr>
          <p:cNvPicPr>
            <a:picLocks noChangeAspect="1"/>
          </p:cNvPicPr>
          <p:nvPr/>
        </p:nvPicPr>
        <p:blipFill>
          <a:blip r:embed="rId3"/>
          <a:srcRect l="18935" t="21986" r="39262" b="36463"/>
          <a:stretch>
            <a:fillRect/>
          </a:stretch>
        </p:blipFill>
        <p:spPr>
          <a:xfrm>
            <a:off x="4989376" y="3202651"/>
            <a:ext cx="5923461" cy="2848132"/>
          </a:xfrm>
          <a:prstGeom prst="rect">
            <a:avLst/>
          </a:prstGeom>
        </p:spPr>
      </p:pic>
    </p:spTree>
    <p:extLst>
      <p:ext uri="{BB962C8B-B14F-4D97-AF65-F5344CB8AC3E}">
        <p14:creationId xmlns:p14="http://schemas.microsoft.com/office/powerpoint/2010/main" val="239084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8BB2AF34-9FF2-9336-9C25-47A03D812293}"/>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CD68EBF-0447-5ED1-C336-0086C09BA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04CDC8-A782-FF46-BCB3-5790E51C1404}"/>
              </a:ext>
            </a:extLst>
          </p:cNvPr>
          <p:cNvSpPr>
            <a:spLocks noGrp="1"/>
          </p:cNvSpPr>
          <p:nvPr>
            <p:ph type="title"/>
          </p:nvPr>
        </p:nvSpPr>
        <p:spPr>
          <a:xfrm>
            <a:off x="844476" y="1600199"/>
            <a:ext cx="3539266" cy="4297680"/>
          </a:xfrm>
        </p:spPr>
        <p:txBody>
          <a:bodyPr anchor="ctr">
            <a:normAutofit/>
          </a:bodyPr>
          <a:lstStyle/>
          <a:p>
            <a:r>
              <a:rPr lang="en-US" dirty="0"/>
              <a:t>insights</a:t>
            </a:r>
          </a:p>
        </p:txBody>
      </p:sp>
      <p:cxnSp>
        <p:nvCxnSpPr>
          <p:cNvPr id="35" name="Straight Connector 34">
            <a:extLst>
              <a:ext uri="{FF2B5EF4-FFF2-40B4-BE49-F238E27FC236}">
                <a16:creationId xmlns:a16="http://schemas.microsoft.com/office/drawing/2014/main" id="{DD08F82B-BF9D-6DC9-C9DC-A074D09EE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4E422F-E5BD-2C0E-4859-CFCBF777C2E0}"/>
              </a:ext>
            </a:extLst>
          </p:cNvPr>
          <p:cNvSpPr>
            <a:spLocks noGrp="1"/>
          </p:cNvSpPr>
          <p:nvPr>
            <p:ph idx="1"/>
          </p:nvPr>
        </p:nvSpPr>
        <p:spPr>
          <a:xfrm>
            <a:off x="4924851" y="794478"/>
            <a:ext cx="6422669" cy="2818151"/>
          </a:xfrm>
        </p:spPr>
        <p:txBody>
          <a:bodyPr anchor="ctr">
            <a:normAutofit fontScale="85000" lnSpcReduction="10000"/>
          </a:bodyPr>
          <a:lstStyle/>
          <a:p>
            <a:r>
              <a:rPr lang="en-US" sz="2100" dirty="0"/>
              <a:t>3 customers with </a:t>
            </a:r>
            <a:r>
              <a:rPr lang="en-US" sz="2100" dirty="0" err="1"/>
              <a:t>customer_ids</a:t>
            </a:r>
            <a:r>
              <a:rPr lang="en-US" sz="2100" dirty="0"/>
              <a:t> 37,70,49 alone contribute a disproportional share of revenue and maintain consistent business with high-value EV-related </a:t>
            </a:r>
            <a:r>
              <a:rPr lang="en-US" sz="2100" dirty="0" err="1"/>
              <a:t>purchases.The</a:t>
            </a:r>
            <a:r>
              <a:rPr lang="en-US" sz="2100" dirty="0"/>
              <a:t> company can </a:t>
            </a:r>
            <a:r>
              <a:rPr lang="en-IN" sz="2100" dirty="0"/>
              <a:t>Offer premium plans or loyalty programs.</a:t>
            </a:r>
          </a:p>
          <a:p>
            <a:r>
              <a:rPr lang="en-US" sz="2100" dirty="0"/>
              <a:t>Customer_id 15 is a high-value repeat spender who has recently not purchased as frequently as the top 3 customers but remains highly loyal and profitable, spent ₹130,173, the highest among all Top 5 customers, despite not being most recent.</a:t>
            </a:r>
            <a:endParaRPr lang="en-IN" sz="2100" dirty="0"/>
          </a:p>
          <a:p>
            <a:endParaRPr lang="en-US" sz="2200" dirty="0"/>
          </a:p>
        </p:txBody>
      </p:sp>
      <p:pic>
        <p:nvPicPr>
          <p:cNvPr id="6" name="Picture 5">
            <a:extLst>
              <a:ext uri="{FF2B5EF4-FFF2-40B4-BE49-F238E27FC236}">
                <a16:creationId xmlns:a16="http://schemas.microsoft.com/office/drawing/2014/main" id="{8FE47D93-DFA1-E76D-0DF7-6DB033892A06}"/>
              </a:ext>
            </a:extLst>
          </p:cNvPr>
          <p:cNvPicPr>
            <a:picLocks noChangeAspect="1"/>
          </p:cNvPicPr>
          <p:nvPr/>
        </p:nvPicPr>
        <p:blipFill>
          <a:blip r:embed="rId3"/>
          <a:srcRect l="18319" t="21986" r="29001" b="40979"/>
          <a:stretch>
            <a:fillRect/>
          </a:stretch>
        </p:blipFill>
        <p:spPr>
          <a:xfrm>
            <a:off x="4941108" y="3738549"/>
            <a:ext cx="6422668" cy="2538583"/>
          </a:xfrm>
          <a:prstGeom prst="rect">
            <a:avLst/>
          </a:prstGeom>
        </p:spPr>
      </p:pic>
    </p:spTree>
    <p:extLst>
      <p:ext uri="{BB962C8B-B14F-4D97-AF65-F5344CB8AC3E}">
        <p14:creationId xmlns:p14="http://schemas.microsoft.com/office/powerpoint/2010/main" val="2165758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6C4D8ED8-5DD9-28AB-7079-EA9A526EF89C}"/>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75A48A6-EBE5-5986-18BB-8033B5D66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84D81-7F78-422F-643E-FF970ED18D5F}"/>
              </a:ext>
            </a:extLst>
          </p:cNvPr>
          <p:cNvSpPr>
            <a:spLocks noGrp="1"/>
          </p:cNvSpPr>
          <p:nvPr>
            <p:ph type="title"/>
          </p:nvPr>
        </p:nvSpPr>
        <p:spPr>
          <a:xfrm>
            <a:off x="844476" y="1600199"/>
            <a:ext cx="3539266" cy="4297680"/>
          </a:xfrm>
        </p:spPr>
        <p:txBody>
          <a:bodyPr anchor="ctr">
            <a:normAutofit/>
          </a:bodyPr>
          <a:lstStyle/>
          <a:p>
            <a:r>
              <a:rPr lang="en-US" dirty="0"/>
              <a:t>insights</a:t>
            </a:r>
          </a:p>
        </p:txBody>
      </p:sp>
      <p:cxnSp>
        <p:nvCxnSpPr>
          <p:cNvPr id="35" name="Straight Connector 34">
            <a:extLst>
              <a:ext uri="{FF2B5EF4-FFF2-40B4-BE49-F238E27FC236}">
                <a16:creationId xmlns:a16="http://schemas.microsoft.com/office/drawing/2014/main" id="{DD3BC540-F444-4327-301F-E8EE62D23C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98C81A-15DC-ECB9-78CE-CC95CA99DF4A}"/>
              </a:ext>
            </a:extLst>
          </p:cNvPr>
          <p:cNvSpPr>
            <a:spLocks noGrp="1"/>
          </p:cNvSpPr>
          <p:nvPr>
            <p:ph idx="1"/>
          </p:nvPr>
        </p:nvSpPr>
        <p:spPr>
          <a:xfrm>
            <a:off x="4924851" y="580868"/>
            <a:ext cx="6422669" cy="2848132"/>
          </a:xfrm>
        </p:spPr>
        <p:txBody>
          <a:bodyPr anchor="ctr">
            <a:normAutofit fontScale="92500"/>
          </a:bodyPr>
          <a:lstStyle/>
          <a:p>
            <a:r>
              <a:rPr lang="en-US" sz="2200" dirty="0"/>
              <a:t>A score ≥13 (out of 15) indicates excellent recent activity, high purchase frequency, and high monetary </a:t>
            </a:r>
            <a:r>
              <a:rPr lang="en-US" sz="2200" dirty="0" err="1"/>
              <a:t>value.These</a:t>
            </a:r>
            <a:r>
              <a:rPr lang="en-US" sz="2200" dirty="0"/>
              <a:t> customers are of top-tier segment—typically called Champions, Loyal Customers, High-Value Customers</a:t>
            </a:r>
          </a:p>
          <a:p>
            <a:r>
              <a:rPr lang="en-US" sz="2200" dirty="0"/>
              <a:t>Having </a:t>
            </a:r>
            <a:r>
              <a:rPr lang="en-US" sz="2200" b="1" dirty="0"/>
              <a:t>20 VIP customers</a:t>
            </a:r>
            <a:r>
              <a:rPr lang="en-US" sz="2200" dirty="0"/>
              <a:t> means the company already have a reliable group that consistently drives revenue.</a:t>
            </a:r>
          </a:p>
        </p:txBody>
      </p:sp>
      <p:pic>
        <p:nvPicPr>
          <p:cNvPr id="6" name="Picture 5">
            <a:extLst>
              <a:ext uri="{FF2B5EF4-FFF2-40B4-BE49-F238E27FC236}">
                <a16:creationId xmlns:a16="http://schemas.microsoft.com/office/drawing/2014/main" id="{9CA20ED2-6881-F2ED-0252-50A6D73A7C0E}"/>
              </a:ext>
            </a:extLst>
          </p:cNvPr>
          <p:cNvPicPr>
            <a:picLocks noChangeAspect="1"/>
          </p:cNvPicPr>
          <p:nvPr/>
        </p:nvPicPr>
        <p:blipFill>
          <a:blip r:embed="rId3"/>
          <a:srcRect l="18566" t="21986" r="50943" b="50000"/>
          <a:stretch>
            <a:fillRect/>
          </a:stretch>
        </p:blipFill>
        <p:spPr>
          <a:xfrm>
            <a:off x="4951357" y="3804127"/>
            <a:ext cx="6036432" cy="2093752"/>
          </a:xfrm>
          <a:prstGeom prst="rect">
            <a:avLst/>
          </a:prstGeom>
        </p:spPr>
      </p:pic>
    </p:spTree>
    <p:extLst>
      <p:ext uri="{BB962C8B-B14F-4D97-AF65-F5344CB8AC3E}">
        <p14:creationId xmlns:p14="http://schemas.microsoft.com/office/powerpoint/2010/main" val="2698873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93FA699A-3D8E-1CE8-AC2C-52B52321C8BF}"/>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514115C-0463-BB93-E221-FF7A86338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95008-ED36-ECBF-7BFD-086C78F395CE}"/>
              </a:ext>
            </a:extLst>
          </p:cNvPr>
          <p:cNvSpPr>
            <a:spLocks noGrp="1"/>
          </p:cNvSpPr>
          <p:nvPr>
            <p:ph type="title"/>
          </p:nvPr>
        </p:nvSpPr>
        <p:spPr>
          <a:xfrm>
            <a:off x="844476" y="1600199"/>
            <a:ext cx="3539266" cy="4297680"/>
          </a:xfrm>
        </p:spPr>
        <p:txBody>
          <a:bodyPr anchor="ctr">
            <a:normAutofit/>
          </a:bodyPr>
          <a:lstStyle/>
          <a:p>
            <a:r>
              <a:rPr lang="en-US" dirty="0"/>
              <a:t>insights</a:t>
            </a:r>
          </a:p>
        </p:txBody>
      </p:sp>
      <p:cxnSp>
        <p:nvCxnSpPr>
          <p:cNvPr id="35" name="Straight Connector 34">
            <a:extLst>
              <a:ext uri="{FF2B5EF4-FFF2-40B4-BE49-F238E27FC236}">
                <a16:creationId xmlns:a16="http://schemas.microsoft.com/office/drawing/2014/main" id="{9C4367AE-42E9-9965-932E-F889D697B2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535778-DAD4-067D-58E4-F0FDDFA0EF12}"/>
              </a:ext>
            </a:extLst>
          </p:cNvPr>
          <p:cNvSpPr>
            <a:spLocks noGrp="1"/>
          </p:cNvSpPr>
          <p:nvPr>
            <p:ph idx="1"/>
          </p:nvPr>
        </p:nvSpPr>
        <p:spPr>
          <a:xfrm>
            <a:off x="4924851" y="580868"/>
            <a:ext cx="6422669" cy="2263138"/>
          </a:xfrm>
        </p:spPr>
        <p:txBody>
          <a:bodyPr anchor="ctr">
            <a:normAutofit/>
          </a:bodyPr>
          <a:lstStyle/>
          <a:p>
            <a:r>
              <a:rPr lang="en-US" dirty="0"/>
              <a:t>These customers have </a:t>
            </a:r>
            <a:r>
              <a:rPr lang="en-US" b="1" dirty="0"/>
              <a:t>not returned at all</a:t>
            </a:r>
            <a:r>
              <a:rPr lang="en-US" dirty="0"/>
              <a:t> and have not purchased recently.</a:t>
            </a:r>
          </a:p>
          <a:p>
            <a:r>
              <a:rPr lang="en-US" dirty="0"/>
              <a:t>They are the </a:t>
            </a:r>
            <a:r>
              <a:rPr lang="en-US" b="1" dirty="0"/>
              <a:t>lowest-value segment</a:t>
            </a:r>
            <a:r>
              <a:rPr lang="en-US" dirty="0"/>
              <a:t> in terms of loyalty.</a:t>
            </a:r>
          </a:p>
          <a:p>
            <a:r>
              <a:rPr lang="en-US" dirty="0"/>
              <a:t>One of the customers who </a:t>
            </a:r>
            <a:r>
              <a:rPr lang="en-US" b="1" dirty="0"/>
              <a:t>spent big but didn't return</a:t>
            </a:r>
            <a:r>
              <a:rPr lang="en-US" dirty="0"/>
              <a:t>.</a:t>
            </a:r>
          </a:p>
        </p:txBody>
      </p:sp>
      <p:pic>
        <p:nvPicPr>
          <p:cNvPr id="5" name="Picture 4">
            <a:extLst>
              <a:ext uri="{FF2B5EF4-FFF2-40B4-BE49-F238E27FC236}">
                <a16:creationId xmlns:a16="http://schemas.microsoft.com/office/drawing/2014/main" id="{4C7124F0-78FB-912A-4539-758C2F512B34}"/>
              </a:ext>
            </a:extLst>
          </p:cNvPr>
          <p:cNvPicPr>
            <a:picLocks noChangeAspect="1"/>
          </p:cNvPicPr>
          <p:nvPr/>
        </p:nvPicPr>
        <p:blipFill>
          <a:blip r:embed="rId3"/>
          <a:srcRect l="17951" t="25343" r="28074" b="32451"/>
          <a:stretch>
            <a:fillRect/>
          </a:stretch>
        </p:blipFill>
        <p:spPr>
          <a:xfrm>
            <a:off x="4997382" y="3147934"/>
            <a:ext cx="6580675" cy="2893102"/>
          </a:xfrm>
          <a:prstGeom prst="rect">
            <a:avLst/>
          </a:prstGeom>
        </p:spPr>
      </p:pic>
    </p:spTree>
    <p:extLst>
      <p:ext uri="{BB962C8B-B14F-4D97-AF65-F5344CB8AC3E}">
        <p14:creationId xmlns:p14="http://schemas.microsoft.com/office/powerpoint/2010/main" val="818931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341B05-6998-2031-08AE-93E6F2F812D0}"/>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ear with compass turning gears without">
            <a:extLst>
              <a:ext uri="{FF2B5EF4-FFF2-40B4-BE49-F238E27FC236}">
                <a16:creationId xmlns:a16="http://schemas.microsoft.com/office/drawing/2014/main" id="{EF541115-0FAA-2E31-9BB2-05EEACF54A09}"/>
              </a:ext>
            </a:extLst>
          </p:cNvPr>
          <p:cNvPicPr>
            <a:picLocks noChangeAspect="1"/>
          </p:cNvPicPr>
          <p:nvPr/>
        </p:nvPicPr>
        <p:blipFill>
          <a:blip r:embed="rId2">
            <a:alphaModFix amt="50000"/>
            <a:grayscl/>
          </a:blip>
          <a:srcRect r="-1" b="15728"/>
          <a:stretch>
            <a:fillRect/>
          </a:stretch>
        </p:blipFill>
        <p:spPr>
          <a:xfrm>
            <a:off x="305" y="10"/>
            <a:ext cx="12191695" cy="6857990"/>
          </a:xfrm>
          <a:prstGeom prst="rect">
            <a:avLst/>
          </a:prstGeom>
        </p:spPr>
      </p:pic>
      <p:sp>
        <p:nvSpPr>
          <p:cNvPr id="3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7" name="Rectangle 3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D6153A6-975A-37F4-4A16-571321E74A92}"/>
              </a:ext>
            </a:extLst>
          </p:cNvPr>
          <p:cNvSpPr>
            <a:spLocks noGrp="1"/>
          </p:cNvSpPr>
          <p:nvPr>
            <p:ph type="title"/>
          </p:nvPr>
        </p:nvSpPr>
        <p:spPr>
          <a:xfrm>
            <a:off x="1130271" y="1193800"/>
            <a:ext cx="3193050" cy="4699000"/>
          </a:xfrm>
        </p:spPr>
        <p:txBody>
          <a:bodyPr anchor="ctr">
            <a:normAutofit/>
          </a:bodyPr>
          <a:lstStyle/>
          <a:p>
            <a:r>
              <a:rPr lang="en-US" dirty="0"/>
              <a:t>Contents</a:t>
            </a:r>
          </a:p>
        </p:txBody>
      </p:sp>
      <p:cxnSp>
        <p:nvCxnSpPr>
          <p:cNvPr id="39" name="Straight Connector 3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A3E219-F3F8-0A5F-15CE-384B4F7B95C6}"/>
              </a:ext>
            </a:extLst>
          </p:cNvPr>
          <p:cNvSpPr>
            <a:spLocks noGrp="1"/>
          </p:cNvSpPr>
          <p:nvPr>
            <p:ph idx="1"/>
          </p:nvPr>
        </p:nvSpPr>
        <p:spPr>
          <a:xfrm>
            <a:off x="4976636" y="1193800"/>
            <a:ext cx="6085091" cy="4699000"/>
          </a:xfrm>
        </p:spPr>
        <p:txBody>
          <a:bodyPr anchor="ctr">
            <a:normAutofit/>
          </a:bodyPr>
          <a:lstStyle/>
          <a:p>
            <a:r>
              <a:rPr lang="en-US" dirty="0"/>
              <a:t>Objective</a:t>
            </a:r>
          </a:p>
          <a:p>
            <a:r>
              <a:rPr lang="en-US" dirty="0"/>
              <a:t>Key concepts</a:t>
            </a:r>
          </a:p>
          <a:p>
            <a:r>
              <a:rPr lang="en-US" dirty="0"/>
              <a:t>Data Collection</a:t>
            </a:r>
          </a:p>
          <a:p>
            <a:r>
              <a:rPr lang="en-US" dirty="0"/>
              <a:t>Tools used</a:t>
            </a:r>
          </a:p>
          <a:p>
            <a:r>
              <a:rPr lang="en-US" dirty="0"/>
              <a:t>Workflow</a:t>
            </a:r>
          </a:p>
          <a:p>
            <a:r>
              <a:rPr lang="en-US" dirty="0"/>
              <a:t>Insights</a:t>
            </a:r>
          </a:p>
        </p:txBody>
      </p:sp>
      <p:sp>
        <p:nvSpPr>
          <p:cNvPr id="4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65068230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5E04D414-1A20-F949-C944-5CA79C85061E}"/>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B63976D-53D5-A2AB-AD1D-E707ED7AA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F53C02-131B-0DDB-390F-D13399BC041F}"/>
              </a:ext>
            </a:extLst>
          </p:cNvPr>
          <p:cNvSpPr>
            <a:spLocks noGrp="1"/>
          </p:cNvSpPr>
          <p:nvPr>
            <p:ph type="title"/>
          </p:nvPr>
        </p:nvSpPr>
        <p:spPr>
          <a:xfrm>
            <a:off x="844476" y="1600199"/>
            <a:ext cx="3539266" cy="4297680"/>
          </a:xfrm>
        </p:spPr>
        <p:txBody>
          <a:bodyPr anchor="ctr">
            <a:normAutofit/>
          </a:bodyPr>
          <a:lstStyle/>
          <a:p>
            <a:r>
              <a:rPr lang="en-US" dirty="0"/>
              <a:t>insights</a:t>
            </a:r>
          </a:p>
        </p:txBody>
      </p:sp>
      <p:cxnSp>
        <p:nvCxnSpPr>
          <p:cNvPr id="35" name="Straight Connector 34">
            <a:extLst>
              <a:ext uri="{FF2B5EF4-FFF2-40B4-BE49-F238E27FC236}">
                <a16:creationId xmlns:a16="http://schemas.microsoft.com/office/drawing/2014/main" id="{8998D5A0-FF28-F20D-3D19-15183D56D0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4A115D-9E30-0C90-1A4E-5408F1AB559F}"/>
              </a:ext>
            </a:extLst>
          </p:cNvPr>
          <p:cNvSpPr>
            <a:spLocks noGrp="1"/>
          </p:cNvSpPr>
          <p:nvPr>
            <p:ph idx="1"/>
          </p:nvPr>
        </p:nvSpPr>
        <p:spPr>
          <a:xfrm>
            <a:off x="4924851" y="580868"/>
            <a:ext cx="6422669" cy="2263138"/>
          </a:xfrm>
        </p:spPr>
        <p:txBody>
          <a:bodyPr anchor="ctr">
            <a:normAutofit lnSpcReduction="10000"/>
          </a:bodyPr>
          <a:lstStyle/>
          <a:p>
            <a:r>
              <a:rPr lang="en-US" dirty="0"/>
              <a:t>There are two new customers who purchased recently  once or twice.</a:t>
            </a:r>
          </a:p>
          <a:p>
            <a:r>
              <a:rPr lang="en-US" dirty="0"/>
              <a:t>These customers are not low-value test buyers; they are </a:t>
            </a:r>
            <a:r>
              <a:rPr lang="en-US" b="1" dirty="0"/>
              <a:t>high-spending new customers</a:t>
            </a:r>
            <a:r>
              <a:rPr lang="en-US" dirty="0"/>
              <a:t>.</a:t>
            </a:r>
            <a:br>
              <a:rPr lang="en-US" dirty="0"/>
            </a:br>
            <a:r>
              <a:rPr lang="en-US" dirty="0"/>
              <a:t>With the right nurturing, they can convert into loyal customers.</a:t>
            </a:r>
          </a:p>
        </p:txBody>
      </p:sp>
      <p:pic>
        <p:nvPicPr>
          <p:cNvPr id="6" name="Picture 5">
            <a:extLst>
              <a:ext uri="{FF2B5EF4-FFF2-40B4-BE49-F238E27FC236}">
                <a16:creationId xmlns:a16="http://schemas.microsoft.com/office/drawing/2014/main" id="{2ACBA715-36A1-BBBB-7D39-7748511A0FC5}"/>
              </a:ext>
            </a:extLst>
          </p:cNvPr>
          <p:cNvPicPr>
            <a:picLocks noChangeAspect="1"/>
          </p:cNvPicPr>
          <p:nvPr/>
        </p:nvPicPr>
        <p:blipFill>
          <a:blip r:embed="rId3"/>
          <a:srcRect l="18320" t="25561" r="28074" b="47540"/>
          <a:stretch>
            <a:fillRect/>
          </a:stretch>
        </p:blipFill>
        <p:spPr>
          <a:xfrm>
            <a:off x="5024785" y="3312825"/>
            <a:ext cx="6535706" cy="2036414"/>
          </a:xfrm>
          <a:prstGeom prst="rect">
            <a:avLst/>
          </a:prstGeom>
        </p:spPr>
      </p:pic>
    </p:spTree>
    <p:extLst>
      <p:ext uri="{BB962C8B-B14F-4D97-AF65-F5344CB8AC3E}">
        <p14:creationId xmlns:p14="http://schemas.microsoft.com/office/powerpoint/2010/main" val="401451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9987EA73-F0AC-80E2-CCDF-32E3C76D84C3}"/>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B4F84CD-7748-2C69-2806-DBF7FC98A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E1F7F-23DA-B4D7-52C9-B4A845C02B43}"/>
              </a:ext>
            </a:extLst>
          </p:cNvPr>
          <p:cNvSpPr>
            <a:spLocks noGrp="1"/>
          </p:cNvSpPr>
          <p:nvPr>
            <p:ph type="title"/>
          </p:nvPr>
        </p:nvSpPr>
        <p:spPr>
          <a:xfrm>
            <a:off x="844476" y="1600199"/>
            <a:ext cx="3539266" cy="4297680"/>
          </a:xfrm>
        </p:spPr>
        <p:txBody>
          <a:bodyPr anchor="ctr">
            <a:normAutofit/>
          </a:bodyPr>
          <a:lstStyle/>
          <a:p>
            <a:r>
              <a:rPr lang="en-US" dirty="0"/>
              <a:t>insights</a:t>
            </a:r>
          </a:p>
        </p:txBody>
      </p:sp>
      <p:cxnSp>
        <p:nvCxnSpPr>
          <p:cNvPr id="35" name="Straight Connector 34">
            <a:extLst>
              <a:ext uri="{FF2B5EF4-FFF2-40B4-BE49-F238E27FC236}">
                <a16:creationId xmlns:a16="http://schemas.microsoft.com/office/drawing/2014/main" id="{BD105AA9-3AA0-37C7-6567-9318C62A7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A850873-04E7-9CFC-2291-333C7E6A6177}"/>
              </a:ext>
            </a:extLst>
          </p:cNvPr>
          <p:cNvSpPr>
            <a:spLocks noGrp="1"/>
          </p:cNvSpPr>
          <p:nvPr>
            <p:ph idx="1"/>
          </p:nvPr>
        </p:nvSpPr>
        <p:spPr>
          <a:xfrm>
            <a:off x="4924851" y="580868"/>
            <a:ext cx="6752486" cy="3200400"/>
          </a:xfrm>
        </p:spPr>
        <p:txBody>
          <a:bodyPr anchor="ctr">
            <a:normAutofit/>
          </a:bodyPr>
          <a:lstStyle/>
          <a:p>
            <a:r>
              <a:rPr lang="en-US" dirty="0"/>
              <a:t>The output shows 20 customers </a:t>
            </a:r>
            <a:r>
              <a:rPr lang="en-US" dirty="0" err="1"/>
              <a:t>i.e</a:t>
            </a:r>
            <a:r>
              <a:rPr lang="en-US" dirty="0"/>
              <a:t>, </a:t>
            </a:r>
            <a:r>
              <a:rPr lang="en-US" b="1" dirty="0"/>
              <a:t>large loyal segment</a:t>
            </a:r>
            <a:r>
              <a:rPr lang="en-US" dirty="0"/>
              <a:t>, which is a strong sign of customer health</a:t>
            </a:r>
          </a:p>
          <a:p>
            <a:r>
              <a:rPr lang="en-US" dirty="0"/>
              <a:t>They buy very frequently, spend high monetary value, also some are recent customers.</a:t>
            </a:r>
          </a:p>
          <a:p>
            <a:r>
              <a:rPr lang="en-US" dirty="0"/>
              <a:t>To retain less recent customers,  can use Personalized offers or bundle recommendations or win-back programs.</a:t>
            </a:r>
          </a:p>
        </p:txBody>
      </p:sp>
      <p:pic>
        <p:nvPicPr>
          <p:cNvPr id="8" name="Picture 7">
            <a:extLst>
              <a:ext uri="{FF2B5EF4-FFF2-40B4-BE49-F238E27FC236}">
                <a16:creationId xmlns:a16="http://schemas.microsoft.com/office/drawing/2014/main" id="{7C9A109A-5A3D-1CFC-34AD-18EA799EDDC7}"/>
              </a:ext>
            </a:extLst>
          </p:cNvPr>
          <p:cNvPicPr>
            <a:picLocks noChangeAspect="1"/>
          </p:cNvPicPr>
          <p:nvPr/>
        </p:nvPicPr>
        <p:blipFill>
          <a:blip r:embed="rId3"/>
          <a:srcRect l="18934" t="21986" r="27582" b="38574"/>
          <a:stretch>
            <a:fillRect/>
          </a:stretch>
        </p:blipFill>
        <p:spPr>
          <a:xfrm>
            <a:off x="4924851" y="3614879"/>
            <a:ext cx="6752486" cy="2845882"/>
          </a:xfrm>
          <a:prstGeom prst="rect">
            <a:avLst/>
          </a:prstGeom>
        </p:spPr>
      </p:pic>
    </p:spTree>
    <p:extLst>
      <p:ext uri="{BB962C8B-B14F-4D97-AF65-F5344CB8AC3E}">
        <p14:creationId xmlns:p14="http://schemas.microsoft.com/office/powerpoint/2010/main" val="46899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5EA8DCF0-E7D0-2B9C-FC1F-F7468DDB7AE5}"/>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B12AD9A-414C-2E74-91A0-FE6DCA6BF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430F7-F7E1-F387-E8A7-3995D28688E2}"/>
              </a:ext>
            </a:extLst>
          </p:cNvPr>
          <p:cNvSpPr>
            <a:spLocks noGrp="1"/>
          </p:cNvSpPr>
          <p:nvPr>
            <p:ph type="title"/>
          </p:nvPr>
        </p:nvSpPr>
        <p:spPr>
          <a:xfrm>
            <a:off x="844476" y="1600199"/>
            <a:ext cx="3539266" cy="4297680"/>
          </a:xfrm>
        </p:spPr>
        <p:txBody>
          <a:bodyPr anchor="ctr">
            <a:normAutofit/>
          </a:bodyPr>
          <a:lstStyle/>
          <a:p>
            <a:r>
              <a:rPr lang="en-US" dirty="0"/>
              <a:t>insights</a:t>
            </a:r>
          </a:p>
        </p:txBody>
      </p:sp>
      <p:cxnSp>
        <p:nvCxnSpPr>
          <p:cNvPr id="35" name="Straight Connector 34">
            <a:extLst>
              <a:ext uri="{FF2B5EF4-FFF2-40B4-BE49-F238E27FC236}">
                <a16:creationId xmlns:a16="http://schemas.microsoft.com/office/drawing/2014/main" id="{30007AF0-B14F-087D-EF5D-3C87B76F1E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B750FC-943A-E917-31E7-C3E2EE8A6B1D}"/>
              </a:ext>
            </a:extLst>
          </p:cNvPr>
          <p:cNvSpPr>
            <a:spLocks noGrp="1"/>
          </p:cNvSpPr>
          <p:nvPr>
            <p:ph idx="1"/>
          </p:nvPr>
        </p:nvSpPr>
        <p:spPr>
          <a:xfrm>
            <a:off x="4924851" y="580868"/>
            <a:ext cx="6752486" cy="3200400"/>
          </a:xfrm>
        </p:spPr>
        <p:txBody>
          <a:bodyPr anchor="ctr">
            <a:normAutofit/>
          </a:bodyPr>
          <a:lstStyle/>
          <a:p>
            <a:r>
              <a:rPr lang="en-US" dirty="0"/>
              <a:t>The output shows 20 customers </a:t>
            </a:r>
            <a:r>
              <a:rPr lang="en-US" dirty="0" err="1"/>
              <a:t>i.e</a:t>
            </a:r>
            <a:r>
              <a:rPr lang="en-US" dirty="0"/>
              <a:t>, </a:t>
            </a:r>
            <a:r>
              <a:rPr lang="en-US" b="1" dirty="0"/>
              <a:t>large big spender segment</a:t>
            </a:r>
            <a:r>
              <a:rPr lang="en-US" dirty="0"/>
              <a:t>, which is a strong sign of revenue health</a:t>
            </a:r>
          </a:p>
          <a:p>
            <a:r>
              <a:rPr lang="en-US" dirty="0"/>
              <a:t>Here most of the customers buy frequently and recently,</a:t>
            </a:r>
          </a:p>
          <a:p>
            <a:r>
              <a:rPr lang="en-US" dirty="0"/>
              <a:t>But a few of them didn’t show up in recent times, so, here lies a possibility of churn.</a:t>
            </a:r>
          </a:p>
          <a:p>
            <a:r>
              <a:rPr lang="en-US" dirty="0"/>
              <a:t>To retain these less recent customers, company can use discount emails, service reminders or win-back programs.</a:t>
            </a:r>
          </a:p>
        </p:txBody>
      </p:sp>
      <p:pic>
        <p:nvPicPr>
          <p:cNvPr id="5" name="Picture 4">
            <a:extLst>
              <a:ext uri="{FF2B5EF4-FFF2-40B4-BE49-F238E27FC236}">
                <a16:creationId xmlns:a16="http://schemas.microsoft.com/office/drawing/2014/main" id="{CBA17084-2803-7E0D-0EAA-4501F1AEE45E}"/>
              </a:ext>
            </a:extLst>
          </p:cNvPr>
          <p:cNvPicPr>
            <a:picLocks noChangeAspect="1"/>
          </p:cNvPicPr>
          <p:nvPr/>
        </p:nvPicPr>
        <p:blipFill>
          <a:blip r:embed="rId3"/>
          <a:srcRect l="18565" t="21987" r="29667" b="43616"/>
          <a:stretch>
            <a:fillRect/>
          </a:stretch>
        </p:blipFill>
        <p:spPr>
          <a:xfrm>
            <a:off x="5036103" y="3823989"/>
            <a:ext cx="6641225" cy="2357826"/>
          </a:xfrm>
          <a:prstGeom prst="rect">
            <a:avLst/>
          </a:prstGeom>
        </p:spPr>
      </p:pic>
    </p:spTree>
    <p:extLst>
      <p:ext uri="{BB962C8B-B14F-4D97-AF65-F5344CB8AC3E}">
        <p14:creationId xmlns:p14="http://schemas.microsoft.com/office/powerpoint/2010/main" val="20625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91B14F4B-D6F3-AC52-1FC6-07DD93D9B471}"/>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5216B64-9CA2-E269-8F0C-3C6E598F4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19196-CFB8-0666-EF06-2CEA3C898C5D}"/>
              </a:ext>
            </a:extLst>
          </p:cNvPr>
          <p:cNvSpPr>
            <a:spLocks noGrp="1"/>
          </p:cNvSpPr>
          <p:nvPr>
            <p:ph type="title"/>
          </p:nvPr>
        </p:nvSpPr>
        <p:spPr>
          <a:xfrm>
            <a:off x="844476" y="1600199"/>
            <a:ext cx="3539266" cy="4297680"/>
          </a:xfrm>
        </p:spPr>
        <p:txBody>
          <a:bodyPr anchor="ctr">
            <a:normAutofit/>
          </a:bodyPr>
          <a:lstStyle/>
          <a:p>
            <a:r>
              <a:rPr lang="en-US" dirty="0"/>
              <a:t>insights</a:t>
            </a:r>
          </a:p>
        </p:txBody>
      </p:sp>
      <p:cxnSp>
        <p:nvCxnSpPr>
          <p:cNvPr id="35" name="Straight Connector 34">
            <a:extLst>
              <a:ext uri="{FF2B5EF4-FFF2-40B4-BE49-F238E27FC236}">
                <a16:creationId xmlns:a16="http://schemas.microsoft.com/office/drawing/2014/main" id="{E42B1219-C910-0422-DA68-3BFC38E7CD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EC1FCCD-8A2F-B1ED-B193-6CA5546DCEFB}"/>
              </a:ext>
            </a:extLst>
          </p:cNvPr>
          <p:cNvSpPr>
            <a:spLocks noGrp="1"/>
          </p:cNvSpPr>
          <p:nvPr>
            <p:ph idx="1"/>
          </p:nvPr>
        </p:nvSpPr>
        <p:spPr>
          <a:xfrm>
            <a:off x="4924851" y="580868"/>
            <a:ext cx="6752486" cy="2686988"/>
          </a:xfrm>
        </p:spPr>
        <p:txBody>
          <a:bodyPr anchor="ctr">
            <a:normAutofit/>
          </a:bodyPr>
          <a:lstStyle/>
          <a:p>
            <a:r>
              <a:rPr lang="en-US" dirty="0"/>
              <a:t>The revenue share is highest for segment 355 means these 4 customers buy expensive items often , they are active but not very recent .</a:t>
            </a:r>
          </a:p>
        </p:txBody>
      </p:sp>
      <p:pic>
        <p:nvPicPr>
          <p:cNvPr id="6" name="Picture 5">
            <a:extLst>
              <a:ext uri="{FF2B5EF4-FFF2-40B4-BE49-F238E27FC236}">
                <a16:creationId xmlns:a16="http://schemas.microsoft.com/office/drawing/2014/main" id="{D8E1BC3C-B490-7C36-01E2-6684F5C4BADE}"/>
              </a:ext>
            </a:extLst>
          </p:cNvPr>
          <p:cNvPicPr>
            <a:picLocks noChangeAspect="1"/>
          </p:cNvPicPr>
          <p:nvPr/>
        </p:nvPicPr>
        <p:blipFill>
          <a:blip r:embed="rId3"/>
          <a:srcRect l="18812" t="25562" r="26843" b="29389"/>
          <a:stretch>
            <a:fillRect/>
          </a:stretch>
        </p:blipFill>
        <p:spPr>
          <a:xfrm>
            <a:off x="4988267" y="2949315"/>
            <a:ext cx="6625653" cy="3087975"/>
          </a:xfrm>
          <a:prstGeom prst="rect">
            <a:avLst/>
          </a:prstGeom>
        </p:spPr>
      </p:pic>
    </p:spTree>
    <p:extLst>
      <p:ext uri="{BB962C8B-B14F-4D97-AF65-F5344CB8AC3E}">
        <p14:creationId xmlns:p14="http://schemas.microsoft.com/office/powerpoint/2010/main" val="686456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559E8E74-E4B6-5317-4C1E-36095B99A6E5}"/>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264A03A-FB83-2879-402F-3E609CAC9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28728-E97F-A6FE-65BA-8172AAC4B3AB}"/>
              </a:ext>
            </a:extLst>
          </p:cNvPr>
          <p:cNvSpPr>
            <a:spLocks noGrp="1"/>
          </p:cNvSpPr>
          <p:nvPr>
            <p:ph type="title"/>
          </p:nvPr>
        </p:nvSpPr>
        <p:spPr>
          <a:xfrm>
            <a:off x="844476" y="1600199"/>
            <a:ext cx="3539266" cy="4297680"/>
          </a:xfrm>
        </p:spPr>
        <p:txBody>
          <a:bodyPr anchor="ctr">
            <a:normAutofit/>
          </a:bodyPr>
          <a:lstStyle/>
          <a:p>
            <a:r>
              <a:rPr lang="en-US" dirty="0"/>
              <a:t>insights</a:t>
            </a:r>
          </a:p>
        </p:txBody>
      </p:sp>
      <p:cxnSp>
        <p:nvCxnSpPr>
          <p:cNvPr id="35" name="Straight Connector 34">
            <a:extLst>
              <a:ext uri="{FF2B5EF4-FFF2-40B4-BE49-F238E27FC236}">
                <a16:creationId xmlns:a16="http://schemas.microsoft.com/office/drawing/2014/main" id="{3ADBAD5C-908D-789E-B4AC-6763820979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DAAAD3-FFFC-D464-D923-9BD3C42BC6CE}"/>
              </a:ext>
            </a:extLst>
          </p:cNvPr>
          <p:cNvSpPr>
            <a:spLocks noGrp="1"/>
          </p:cNvSpPr>
          <p:nvPr>
            <p:ph idx="1"/>
          </p:nvPr>
        </p:nvSpPr>
        <p:spPr>
          <a:xfrm>
            <a:off x="4924851" y="580868"/>
            <a:ext cx="6752486" cy="2686988"/>
          </a:xfrm>
        </p:spPr>
        <p:txBody>
          <a:bodyPr anchor="ctr">
            <a:normAutofit/>
          </a:bodyPr>
          <a:lstStyle/>
          <a:p>
            <a:r>
              <a:rPr lang="en-US" dirty="0"/>
              <a:t>There is a list of 51 customers who are the </a:t>
            </a:r>
            <a:r>
              <a:rPr lang="en-US" b="1" dirty="0"/>
              <a:t>highest spenders</a:t>
            </a:r>
            <a:r>
              <a:rPr lang="en-US" dirty="0"/>
              <a:t>, and together contribute to </a:t>
            </a:r>
            <a:r>
              <a:rPr lang="en-US" b="1" dirty="0"/>
              <a:t>80% of total revenue.</a:t>
            </a:r>
          </a:p>
          <a:p>
            <a:r>
              <a:rPr lang="en-US" dirty="0"/>
              <a:t>We can see how fast cumulative revenue rises with each customer and the revenue concentration also.</a:t>
            </a:r>
          </a:p>
          <a:p>
            <a:r>
              <a:rPr lang="en-US" dirty="0"/>
              <a:t> .</a:t>
            </a:r>
          </a:p>
        </p:txBody>
      </p:sp>
      <p:pic>
        <p:nvPicPr>
          <p:cNvPr id="5" name="Picture 4">
            <a:extLst>
              <a:ext uri="{FF2B5EF4-FFF2-40B4-BE49-F238E27FC236}">
                <a16:creationId xmlns:a16="http://schemas.microsoft.com/office/drawing/2014/main" id="{CC05BB3B-FED1-5B7B-4D4D-80CCB61E47C9}"/>
              </a:ext>
            </a:extLst>
          </p:cNvPr>
          <p:cNvPicPr>
            <a:picLocks noChangeAspect="1"/>
          </p:cNvPicPr>
          <p:nvPr/>
        </p:nvPicPr>
        <p:blipFill>
          <a:blip r:embed="rId3"/>
          <a:srcRect l="19181" t="20314" r="37295" b="29389"/>
          <a:stretch>
            <a:fillRect/>
          </a:stretch>
        </p:blipFill>
        <p:spPr>
          <a:xfrm>
            <a:off x="5155001" y="2829393"/>
            <a:ext cx="5712859" cy="3447739"/>
          </a:xfrm>
          <a:prstGeom prst="rect">
            <a:avLst/>
          </a:prstGeom>
        </p:spPr>
      </p:pic>
    </p:spTree>
    <p:extLst>
      <p:ext uri="{BB962C8B-B14F-4D97-AF65-F5344CB8AC3E}">
        <p14:creationId xmlns:p14="http://schemas.microsoft.com/office/powerpoint/2010/main" val="3962602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1B434314-9874-DC98-656A-4078447E259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C2298C-86AA-3307-5BC2-9812FEFF9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10377-5CC0-ACBA-453F-9AF09BD583E7}"/>
              </a:ext>
            </a:extLst>
          </p:cNvPr>
          <p:cNvSpPr>
            <a:spLocks noGrp="1"/>
          </p:cNvSpPr>
          <p:nvPr>
            <p:ph type="title"/>
          </p:nvPr>
        </p:nvSpPr>
        <p:spPr>
          <a:xfrm>
            <a:off x="844476" y="1600199"/>
            <a:ext cx="3539266" cy="4297680"/>
          </a:xfrm>
        </p:spPr>
        <p:txBody>
          <a:bodyPr anchor="ctr">
            <a:normAutofit/>
          </a:bodyPr>
          <a:lstStyle/>
          <a:p>
            <a:r>
              <a:rPr lang="en-US" sz="2000" dirty="0"/>
              <a:t>     </a:t>
            </a:r>
            <a:br>
              <a:rPr lang="en-US" sz="2000" dirty="0"/>
            </a:br>
            <a:br>
              <a:rPr lang="en-US" sz="2000" dirty="0"/>
            </a:br>
            <a:br>
              <a:rPr lang="en-US" sz="2000" dirty="0"/>
            </a:br>
            <a:br>
              <a:rPr lang="en-US" sz="2000" dirty="0"/>
            </a:br>
            <a:r>
              <a:rPr lang="en-US" sz="2000" cap="none" dirty="0"/>
              <a:t>                                                              </a:t>
            </a:r>
            <a:endParaRPr lang="en-US" sz="2000" dirty="0"/>
          </a:p>
        </p:txBody>
      </p:sp>
      <p:cxnSp>
        <p:nvCxnSpPr>
          <p:cNvPr id="10" name="Straight Connector 9">
            <a:extLst>
              <a:ext uri="{FF2B5EF4-FFF2-40B4-BE49-F238E27FC236}">
                <a16:creationId xmlns:a16="http://schemas.microsoft.com/office/drawing/2014/main" id="{4E87F7EB-B267-B179-AC41-F3EE6CC9F3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DAF2E1F-4202-E27F-4CFA-8DA47B3967F1}"/>
              </a:ext>
            </a:extLst>
          </p:cNvPr>
          <p:cNvSpPr>
            <a:spLocks noGrp="1"/>
          </p:cNvSpPr>
          <p:nvPr>
            <p:ph idx="1"/>
          </p:nvPr>
        </p:nvSpPr>
        <p:spPr>
          <a:xfrm>
            <a:off x="4924851" y="1356853"/>
            <a:ext cx="6130003" cy="3819832"/>
          </a:xfrm>
        </p:spPr>
        <p:txBody>
          <a:bodyPr anchor="ctr">
            <a:normAutofit/>
          </a:bodyPr>
          <a:lstStyle/>
          <a:p>
            <a:pPr marL="0" indent="0" algn="ctr">
              <a:buNone/>
            </a:pPr>
            <a:r>
              <a:rPr lang="en-US" sz="2800" dirty="0"/>
              <a:t>Thank You!</a:t>
            </a:r>
          </a:p>
        </p:txBody>
      </p:sp>
      <p:sp>
        <p:nvSpPr>
          <p:cNvPr id="5" name="TextBox 4">
            <a:extLst>
              <a:ext uri="{FF2B5EF4-FFF2-40B4-BE49-F238E27FC236}">
                <a16:creationId xmlns:a16="http://schemas.microsoft.com/office/drawing/2014/main" id="{0C3BBBF4-9AAD-1A85-2820-6AE1D5323DC2}"/>
              </a:ext>
            </a:extLst>
          </p:cNvPr>
          <p:cNvSpPr txBox="1"/>
          <p:nvPr/>
        </p:nvSpPr>
        <p:spPr>
          <a:xfrm>
            <a:off x="844476" y="2005781"/>
            <a:ext cx="3539265" cy="1754326"/>
          </a:xfrm>
          <a:prstGeom prst="rect">
            <a:avLst/>
          </a:prstGeom>
          <a:noFill/>
        </p:spPr>
        <p:txBody>
          <a:bodyPr wrap="square" rtlCol="0">
            <a:spAutoFit/>
          </a:bodyPr>
          <a:lstStyle/>
          <a:p>
            <a:r>
              <a:rPr lang="en-US" dirty="0"/>
              <a:t>Check out this link below for the full assignment work :</a:t>
            </a:r>
          </a:p>
          <a:p>
            <a:endParaRPr lang="en-US" dirty="0"/>
          </a:p>
          <a:p>
            <a:endParaRPr lang="en-US" dirty="0"/>
          </a:p>
          <a:p>
            <a:r>
              <a:rPr lang="en-US" dirty="0"/>
              <a:t>https://github.com/ShraddhaSaha/RFM_Analysis</a:t>
            </a:r>
          </a:p>
        </p:txBody>
      </p:sp>
      <p:sp>
        <p:nvSpPr>
          <p:cNvPr id="6" name="TextBox 5">
            <a:extLst>
              <a:ext uri="{FF2B5EF4-FFF2-40B4-BE49-F238E27FC236}">
                <a16:creationId xmlns:a16="http://schemas.microsoft.com/office/drawing/2014/main" id="{0CE9A634-8D9F-1D0F-B5D9-8EBFF5510460}"/>
              </a:ext>
            </a:extLst>
          </p:cNvPr>
          <p:cNvSpPr txBox="1"/>
          <p:nvPr/>
        </p:nvSpPr>
        <p:spPr>
          <a:xfrm>
            <a:off x="8554180" y="5853634"/>
            <a:ext cx="3215148" cy="369332"/>
          </a:xfrm>
          <a:prstGeom prst="rect">
            <a:avLst/>
          </a:prstGeom>
          <a:noFill/>
        </p:spPr>
        <p:txBody>
          <a:bodyPr wrap="square" rtlCol="0">
            <a:spAutoFit/>
          </a:bodyPr>
          <a:lstStyle/>
          <a:p>
            <a:r>
              <a:rPr lang="en-US" i="1" dirty="0"/>
              <a:t>shraddhaasaha@gmail.com</a:t>
            </a:r>
          </a:p>
        </p:txBody>
      </p:sp>
    </p:spTree>
    <p:extLst>
      <p:ext uri="{BB962C8B-B14F-4D97-AF65-F5344CB8AC3E}">
        <p14:creationId xmlns:p14="http://schemas.microsoft.com/office/powerpoint/2010/main" val="179517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6A78A933-9475-459C-FFCA-E79688F9D73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A7A5C5-7A7D-8032-DF5B-58D0D778C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8A1A-3057-B54D-F43B-ED131A03E540}"/>
              </a:ext>
            </a:extLst>
          </p:cNvPr>
          <p:cNvSpPr>
            <a:spLocks noGrp="1"/>
          </p:cNvSpPr>
          <p:nvPr>
            <p:ph type="title"/>
          </p:nvPr>
        </p:nvSpPr>
        <p:spPr>
          <a:xfrm>
            <a:off x="844476" y="1600199"/>
            <a:ext cx="3539266" cy="4297680"/>
          </a:xfrm>
        </p:spPr>
        <p:txBody>
          <a:bodyPr anchor="ctr">
            <a:normAutofit/>
          </a:bodyPr>
          <a:lstStyle/>
          <a:p>
            <a:r>
              <a:rPr lang="en-US" dirty="0"/>
              <a:t>objective</a:t>
            </a:r>
          </a:p>
        </p:txBody>
      </p:sp>
      <p:cxnSp>
        <p:nvCxnSpPr>
          <p:cNvPr id="10" name="Straight Connector 9">
            <a:extLst>
              <a:ext uri="{FF2B5EF4-FFF2-40B4-BE49-F238E27FC236}">
                <a16:creationId xmlns:a16="http://schemas.microsoft.com/office/drawing/2014/main" id="{D588E407-0989-5DA5-41FD-FB6905A5D6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73D7FE-E641-2C4C-739D-0B54F7BC9B2C}"/>
              </a:ext>
            </a:extLst>
          </p:cNvPr>
          <p:cNvSpPr>
            <a:spLocks noGrp="1"/>
          </p:cNvSpPr>
          <p:nvPr>
            <p:ph idx="1"/>
          </p:nvPr>
        </p:nvSpPr>
        <p:spPr>
          <a:xfrm>
            <a:off x="4924851" y="1600199"/>
            <a:ext cx="6130003" cy="4297680"/>
          </a:xfrm>
        </p:spPr>
        <p:txBody>
          <a:bodyPr anchor="ctr">
            <a:normAutofit fontScale="92500" lnSpcReduction="20000"/>
          </a:bodyPr>
          <a:lstStyle/>
          <a:p>
            <a:r>
              <a:rPr lang="en-US" dirty="0"/>
              <a:t>A start-up company named </a:t>
            </a:r>
            <a:r>
              <a:rPr lang="en-US" b="1" dirty="0"/>
              <a:t>“</a:t>
            </a:r>
            <a:r>
              <a:rPr lang="en-US" b="1" dirty="0" err="1"/>
              <a:t>EVStore</a:t>
            </a:r>
            <a:r>
              <a:rPr lang="en-US" b="1" dirty="0"/>
              <a:t> India”</a:t>
            </a:r>
            <a:r>
              <a:rPr lang="en-US" dirty="0"/>
              <a:t> sells EVs, batteries, and charging accessories online and through dealerships.</a:t>
            </a:r>
          </a:p>
          <a:p>
            <a:r>
              <a:rPr lang="en-US" dirty="0"/>
              <a:t>The marketing team wants to </a:t>
            </a:r>
            <a:r>
              <a:rPr lang="en-US" b="1" dirty="0"/>
              <a:t>segment customers</a:t>
            </a:r>
            <a:r>
              <a:rPr lang="en-US" dirty="0"/>
              <a:t> based on their purchasing behavior (Recency, Frequency, and Monetary) to identify:</a:t>
            </a:r>
          </a:p>
          <a:p>
            <a:r>
              <a:rPr lang="en-US" b="1" dirty="0"/>
              <a:t>High-value loyal buyers</a:t>
            </a:r>
            <a:endParaRPr lang="en-US" dirty="0"/>
          </a:p>
          <a:p>
            <a:r>
              <a:rPr lang="en-US" b="1" dirty="0"/>
              <a:t>One-time buyers</a:t>
            </a:r>
            <a:endParaRPr lang="en-US" dirty="0"/>
          </a:p>
          <a:p>
            <a:r>
              <a:rPr lang="en-US" b="1" dirty="0"/>
              <a:t>Recently active buyers</a:t>
            </a:r>
            <a:endParaRPr lang="en-US" dirty="0"/>
          </a:p>
          <a:p>
            <a:r>
              <a:rPr lang="en-US" b="1" dirty="0"/>
              <a:t>At-risk or churned customers</a:t>
            </a:r>
          </a:p>
          <a:p>
            <a:r>
              <a:rPr lang="en-US" b="1" dirty="0"/>
              <a:t>Revenue generators etc.</a:t>
            </a:r>
            <a:endParaRPr lang="en-US" dirty="0"/>
          </a:p>
        </p:txBody>
      </p:sp>
    </p:spTree>
    <p:extLst>
      <p:ext uri="{BB962C8B-B14F-4D97-AF65-F5344CB8AC3E}">
        <p14:creationId xmlns:p14="http://schemas.microsoft.com/office/powerpoint/2010/main" val="2782931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3A2FA1FA-8C7B-B4BC-0178-69C5ACEF1115}"/>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064B3BD-B194-4B55-0B93-607632FE5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0120E-3CA7-955B-8819-9228CEC6089F}"/>
              </a:ext>
            </a:extLst>
          </p:cNvPr>
          <p:cNvSpPr>
            <a:spLocks noGrp="1"/>
          </p:cNvSpPr>
          <p:nvPr>
            <p:ph type="title"/>
          </p:nvPr>
        </p:nvSpPr>
        <p:spPr>
          <a:xfrm>
            <a:off x="1451579" y="804519"/>
            <a:ext cx="9603275" cy="1049235"/>
          </a:xfrm>
        </p:spPr>
        <p:txBody>
          <a:bodyPr>
            <a:normAutofit/>
          </a:bodyPr>
          <a:lstStyle/>
          <a:p>
            <a:r>
              <a:rPr lang="en-US" dirty="0"/>
              <a:t>Key concepts</a:t>
            </a:r>
          </a:p>
        </p:txBody>
      </p:sp>
      <p:cxnSp>
        <p:nvCxnSpPr>
          <p:cNvPr id="52" name="Straight Connector 51">
            <a:extLst>
              <a:ext uri="{FF2B5EF4-FFF2-40B4-BE49-F238E27FC236}">
                <a16:creationId xmlns:a16="http://schemas.microsoft.com/office/drawing/2014/main" id="{5C55B13B-9748-CBA8-2E14-70FFEFB6DB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72444230-C679-8F36-D99B-EF98D88B3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Content Placeholder 3">
            <a:extLst>
              <a:ext uri="{FF2B5EF4-FFF2-40B4-BE49-F238E27FC236}">
                <a16:creationId xmlns:a16="http://schemas.microsoft.com/office/drawing/2014/main" id="{6ACAB810-454F-B191-9526-BC16858FEFB5}"/>
              </a:ext>
            </a:extLst>
          </p:cNvPr>
          <p:cNvSpPr>
            <a:spLocks noGrp="1"/>
          </p:cNvSpPr>
          <p:nvPr>
            <p:ph idx="1"/>
          </p:nvPr>
        </p:nvSpPr>
        <p:spPr>
          <a:xfrm>
            <a:off x="1136996" y="2147923"/>
            <a:ext cx="10045665" cy="3905558"/>
          </a:xfrm>
        </p:spPr>
        <p:txBody>
          <a:bodyPr>
            <a:noAutofit/>
          </a:bodyPr>
          <a:lstStyle/>
          <a:p>
            <a:pPr marL="0" marR="0" indent="0">
              <a:buNone/>
            </a:pPr>
            <a:r>
              <a:rPr lang="en-US" sz="1800" b="1" dirty="0">
                <a:effectLst/>
                <a:ea typeface="Times New Roman" panose="02020603050405020304" pitchFamily="18" charset="0"/>
              </a:rPr>
              <a:t>RFM Analysis </a:t>
            </a:r>
            <a:r>
              <a:rPr lang="en-US" sz="1800" dirty="0">
                <a:effectLst/>
                <a:ea typeface="Times New Roman" panose="02020603050405020304" pitchFamily="18" charset="0"/>
              </a:rPr>
              <a:t>stands as a pivotal tool in customer segmentation strategies, delving into the dynamics of </a:t>
            </a:r>
            <a:r>
              <a:rPr lang="en-US" sz="1800" b="1" dirty="0">
                <a:effectLst/>
                <a:ea typeface="Times New Roman" panose="02020603050405020304" pitchFamily="18" charset="0"/>
              </a:rPr>
              <a:t>Recency, Frequency</a:t>
            </a:r>
            <a:r>
              <a:rPr lang="en-US" sz="1800" dirty="0">
                <a:effectLst/>
                <a:ea typeface="Times New Roman" panose="02020603050405020304" pitchFamily="18" charset="0"/>
              </a:rPr>
              <a:t>, and </a:t>
            </a:r>
            <a:r>
              <a:rPr lang="en-US" sz="1800" b="1" dirty="0">
                <a:effectLst/>
                <a:ea typeface="Times New Roman" panose="02020603050405020304" pitchFamily="18" charset="0"/>
              </a:rPr>
              <a:t>Monetary</a:t>
            </a:r>
            <a:r>
              <a:rPr lang="en-US" sz="1800" dirty="0">
                <a:effectLst/>
                <a:ea typeface="Times New Roman" panose="02020603050405020304" pitchFamily="18" charset="0"/>
              </a:rPr>
              <a:t> Value; used in marketing, CRM, and e-commerce analytics to identify customer value and behavior based on purchase history.</a:t>
            </a:r>
          </a:p>
          <a:p>
            <a:pPr marL="0" marR="0" indent="0">
              <a:buNone/>
            </a:pPr>
            <a:r>
              <a:rPr lang="en-US" sz="1800" dirty="0">
                <a:effectLst/>
                <a:ea typeface="Times New Roman" panose="02020603050405020304" pitchFamily="18" charset="0"/>
              </a:rPr>
              <a:t>It measures how recently, how often, and how much a customer spends.</a:t>
            </a:r>
          </a:p>
          <a:p>
            <a:pPr marL="0" marR="0" indent="0">
              <a:buNone/>
            </a:pPr>
            <a:r>
              <a:rPr lang="en-US" sz="1800" dirty="0">
                <a:effectLst/>
                <a:ea typeface="Times New Roman" panose="02020603050405020304" pitchFamily="18" charset="0"/>
              </a:rPr>
              <a:t>RFM Analysis becomes imperative when businesses seek to understand and categorize their customer base according to purchasing behavior and patterns. Through the application of RFM Analysis, businesses can finely tailor their marketing strategies, ensuring that messages and offers are personalized to each segment. This refined approach ultimately leads to heightened levels of customer acquisition, retention, and conversion rates.</a:t>
            </a:r>
          </a:p>
        </p:txBody>
      </p:sp>
    </p:spTree>
    <p:extLst>
      <p:ext uri="{BB962C8B-B14F-4D97-AF65-F5344CB8AC3E}">
        <p14:creationId xmlns:p14="http://schemas.microsoft.com/office/powerpoint/2010/main" val="1063572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3F707DE2-C128-214B-89D0-74A24E0121E9}"/>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83D28DB-FF7D-4616-BDF9-4406DD1A9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4212BD-3241-7598-6D02-F3D5EA6DA608}"/>
              </a:ext>
            </a:extLst>
          </p:cNvPr>
          <p:cNvSpPr>
            <a:spLocks noGrp="1"/>
          </p:cNvSpPr>
          <p:nvPr>
            <p:ph type="title"/>
          </p:nvPr>
        </p:nvSpPr>
        <p:spPr>
          <a:xfrm>
            <a:off x="1451579" y="804519"/>
            <a:ext cx="9603275" cy="1049235"/>
          </a:xfrm>
        </p:spPr>
        <p:txBody>
          <a:bodyPr>
            <a:normAutofit/>
          </a:bodyPr>
          <a:lstStyle/>
          <a:p>
            <a:r>
              <a:rPr lang="en-US" dirty="0"/>
              <a:t>Key concepts</a:t>
            </a:r>
          </a:p>
        </p:txBody>
      </p:sp>
      <p:cxnSp>
        <p:nvCxnSpPr>
          <p:cNvPr id="52" name="Straight Connector 51">
            <a:extLst>
              <a:ext uri="{FF2B5EF4-FFF2-40B4-BE49-F238E27FC236}">
                <a16:creationId xmlns:a16="http://schemas.microsoft.com/office/drawing/2014/main" id="{52F23E05-7151-6D2D-2B06-1BBF83A3DB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D868FE35-E9C6-94DA-CAAB-24E78715D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7" name="Table 6">
            <a:extLst>
              <a:ext uri="{FF2B5EF4-FFF2-40B4-BE49-F238E27FC236}">
                <a16:creationId xmlns:a16="http://schemas.microsoft.com/office/drawing/2014/main" id="{E54C14E2-1B2C-AFC1-E032-E9A7B174E3C7}"/>
              </a:ext>
            </a:extLst>
          </p:cNvPr>
          <p:cNvGraphicFramePr>
            <a:graphicFrameLocks noGrp="1"/>
          </p:cNvGraphicFramePr>
          <p:nvPr>
            <p:extLst>
              <p:ext uri="{D42A27DB-BD31-4B8C-83A1-F6EECF244321}">
                <p14:modId xmlns:p14="http://schemas.microsoft.com/office/powerpoint/2010/main" val="1763224378"/>
              </p:ext>
            </p:extLst>
          </p:nvPr>
        </p:nvGraphicFramePr>
        <p:xfrm>
          <a:off x="1451580" y="2015731"/>
          <a:ext cx="9603273" cy="3450615"/>
        </p:xfrm>
        <a:graphic>
          <a:graphicData uri="http://schemas.openxmlformats.org/drawingml/2006/table">
            <a:tbl>
              <a:tblPr firstRow="1" bandRow="1">
                <a:tableStyleId>{F5AB1C69-6EDB-4FF4-983F-18BD219EF322}</a:tableStyleId>
              </a:tblPr>
              <a:tblGrid>
                <a:gridCol w="3201091">
                  <a:extLst>
                    <a:ext uri="{9D8B030D-6E8A-4147-A177-3AD203B41FA5}">
                      <a16:colId xmlns:a16="http://schemas.microsoft.com/office/drawing/2014/main" val="3374621243"/>
                    </a:ext>
                  </a:extLst>
                </a:gridCol>
                <a:gridCol w="3201091">
                  <a:extLst>
                    <a:ext uri="{9D8B030D-6E8A-4147-A177-3AD203B41FA5}">
                      <a16:colId xmlns:a16="http://schemas.microsoft.com/office/drawing/2014/main" val="4189322982"/>
                    </a:ext>
                  </a:extLst>
                </a:gridCol>
                <a:gridCol w="3201091">
                  <a:extLst>
                    <a:ext uri="{9D8B030D-6E8A-4147-A177-3AD203B41FA5}">
                      <a16:colId xmlns:a16="http://schemas.microsoft.com/office/drawing/2014/main" val="2375896506"/>
                    </a:ext>
                  </a:extLst>
                </a:gridCol>
              </a:tblGrid>
              <a:tr h="763993">
                <a:tc>
                  <a:txBody>
                    <a:bodyPr/>
                    <a:lstStyle/>
                    <a:p>
                      <a:pPr algn="ctr"/>
                      <a:r>
                        <a:rPr lang="en-US" sz="2400" b="1" dirty="0"/>
                        <a:t>Recency</a:t>
                      </a:r>
                      <a:endParaRPr lang="en-IN" sz="2400" b="1" dirty="0"/>
                    </a:p>
                  </a:txBody>
                  <a:tcPr/>
                </a:tc>
                <a:tc>
                  <a:txBody>
                    <a:bodyPr/>
                    <a:lstStyle/>
                    <a:p>
                      <a:pPr algn="ctr"/>
                      <a:r>
                        <a:rPr lang="en-US" sz="2400" dirty="0"/>
                        <a:t>Frequency</a:t>
                      </a:r>
                      <a:endParaRPr lang="en-IN" sz="2400" dirty="0"/>
                    </a:p>
                  </a:txBody>
                  <a:tcPr/>
                </a:tc>
                <a:tc>
                  <a:txBody>
                    <a:bodyPr/>
                    <a:lstStyle/>
                    <a:p>
                      <a:pPr algn="ctr"/>
                      <a:r>
                        <a:rPr lang="en-US" sz="2400" dirty="0"/>
                        <a:t>Monetary</a:t>
                      </a:r>
                      <a:endParaRPr lang="en-IN" sz="2400" dirty="0"/>
                    </a:p>
                  </a:txBody>
                  <a:tcPr/>
                </a:tc>
                <a:extLst>
                  <a:ext uri="{0D108BD9-81ED-4DB2-BD59-A6C34878D82A}">
                    <a16:rowId xmlns:a16="http://schemas.microsoft.com/office/drawing/2014/main" val="4057170693"/>
                  </a:ext>
                </a:extLst>
              </a:tr>
              <a:tr h="783598">
                <a:tc>
                  <a:txBody>
                    <a:bodyPr/>
                    <a:lstStyle/>
                    <a:p>
                      <a:r>
                        <a:rPr lang="en-US" dirty="0"/>
                        <a:t>How recently did the customer last make a purchase?</a:t>
                      </a:r>
                      <a:endParaRPr lang="en-IN" dirty="0"/>
                    </a:p>
                  </a:txBody>
                  <a:tcPr/>
                </a:tc>
                <a:tc>
                  <a:txBody>
                    <a:bodyPr/>
                    <a:lstStyle/>
                    <a:p>
                      <a:r>
                        <a:rPr lang="en-US" dirty="0"/>
                        <a:t>How often does the customer make purchases?</a:t>
                      </a:r>
                      <a:endParaRPr lang="en-IN" dirty="0"/>
                    </a:p>
                  </a:txBody>
                  <a:tcPr/>
                </a:tc>
                <a:tc>
                  <a:txBody>
                    <a:bodyPr/>
                    <a:lstStyle/>
                    <a:p>
                      <a:r>
                        <a:rPr lang="en-US" dirty="0"/>
                        <a:t>How much money has the customer spent on purchases?</a:t>
                      </a:r>
                      <a:endParaRPr lang="en-IN" dirty="0"/>
                    </a:p>
                  </a:txBody>
                  <a:tcPr/>
                </a:tc>
                <a:extLst>
                  <a:ext uri="{0D108BD9-81ED-4DB2-BD59-A6C34878D82A}">
                    <a16:rowId xmlns:a16="http://schemas.microsoft.com/office/drawing/2014/main" val="1055287290"/>
                  </a:ext>
                </a:extLst>
              </a:tr>
              <a:tr h="1119426">
                <a:tc>
                  <a:txBody>
                    <a:bodyPr/>
                    <a:lstStyle/>
                    <a:p>
                      <a:r>
                        <a:rPr lang="en-US" dirty="0"/>
                        <a:t>Recency = (Reference Date) – (Customer’s Last Purchase Date)</a:t>
                      </a:r>
                      <a:endParaRPr lang="en-IN" dirty="0"/>
                    </a:p>
                  </a:txBody>
                  <a:tcPr/>
                </a:tc>
                <a:tc>
                  <a:txBody>
                    <a:bodyPr/>
                    <a:lstStyle/>
                    <a:p>
                      <a:r>
                        <a:rPr lang="en-US" dirty="0"/>
                        <a:t>Frequency = Count of orders per customer</a:t>
                      </a:r>
                      <a:endParaRPr lang="en-IN" dirty="0"/>
                    </a:p>
                  </a:txBody>
                  <a:tcPr/>
                </a:tc>
                <a:tc>
                  <a:txBody>
                    <a:bodyPr/>
                    <a:lstStyle/>
                    <a:p>
                      <a:r>
                        <a:rPr lang="en-US" dirty="0"/>
                        <a:t>Monetary = total money spent by each customer</a:t>
                      </a:r>
                      <a:endParaRPr lang="en-IN" dirty="0"/>
                    </a:p>
                  </a:txBody>
                  <a:tcPr/>
                </a:tc>
                <a:extLst>
                  <a:ext uri="{0D108BD9-81ED-4DB2-BD59-A6C34878D82A}">
                    <a16:rowId xmlns:a16="http://schemas.microsoft.com/office/drawing/2014/main" val="1300517601"/>
                  </a:ext>
                </a:extLst>
              </a:tr>
              <a:tr h="783598">
                <a:tc>
                  <a:txBody>
                    <a:bodyPr/>
                    <a:lstStyle/>
                    <a:p>
                      <a:r>
                        <a:rPr lang="en-US" dirty="0"/>
                        <a:t>Smaller Recency = Better (customer bought recently)</a:t>
                      </a:r>
                      <a:endParaRPr lang="en-IN" dirty="0"/>
                    </a:p>
                  </a:txBody>
                  <a:tcPr/>
                </a:tc>
                <a:tc>
                  <a:txBody>
                    <a:bodyPr/>
                    <a:lstStyle/>
                    <a:p>
                      <a:r>
                        <a:rPr lang="en-US" dirty="0"/>
                        <a:t>Higher frequency = better customer loyalty.</a:t>
                      </a:r>
                      <a:endParaRPr lang="en-IN" dirty="0"/>
                    </a:p>
                  </a:txBody>
                  <a:tcPr/>
                </a:tc>
                <a:tc>
                  <a:txBody>
                    <a:bodyPr/>
                    <a:lstStyle/>
                    <a:p>
                      <a:r>
                        <a:rPr lang="en-US" dirty="0"/>
                        <a:t>Higher monetary = more valuable customer.</a:t>
                      </a:r>
                      <a:endParaRPr lang="en-IN" dirty="0"/>
                    </a:p>
                  </a:txBody>
                  <a:tcPr/>
                </a:tc>
                <a:extLst>
                  <a:ext uri="{0D108BD9-81ED-4DB2-BD59-A6C34878D82A}">
                    <a16:rowId xmlns:a16="http://schemas.microsoft.com/office/drawing/2014/main" val="3322246707"/>
                  </a:ext>
                </a:extLst>
              </a:tr>
            </a:tbl>
          </a:graphicData>
        </a:graphic>
      </p:graphicFrame>
    </p:spTree>
    <p:extLst>
      <p:ext uri="{BB962C8B-B14F-4D97-AF65-F5344CB8AC3E}">
        <p14:creationId xmlns:p14="http://schemas.microsoft.com/office/powerpoint/2010/main" val="122315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971033E3-882A-F84A-C5D4-F1529845351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1796130-690F-F80E-6C3A-8F9DB643A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2194A-D41A-8656-D9E4-9E11FE407F88}"/>
              </a:ext>
            </a:extLst>
          </p:cNvPr>
          <p:cNvSpPr>
            <a:spLocks noGrp="1"/>
          </p:cNvSpPr>
          <p:nvPr>
            <p:ph type="title"/>
          </p:nvPr>
        </p:nvSpPr>
        <p:spPr>
          <a:xfrm>
            <a:off x="844476" y="1600199"/>
            <a:ext cx="3539266" cy="4297680"/>
          </a:xfrm>
        </p:spPr>
        <p:txBody>
          <a:bodyPr anchor="ctr">
            <a:normAutofit/>
          </a:bodyPr>
          <a:lstStyle/>
          <a:p>
            <a:r>
              <a:rPr lang="en-US" dirty="0"/>
              <a:t>Data collection </a:t>
            </a:r>
          </a:p>
        </p:txBody>
      </p:sp>
      <p:cxnSp>
        <p:nvCxnSpPr>
          <p:cNvPr id="10" name="Straight Connector 9">
            <a:extLst>
              <a:ext uri="{FF2B5EF4-FFF2-40B4-BE49-F238E27FC236}">
                <a16:creationId xmlns:a16="http://schemas.microsoft.com/office/drawing/2014/main" id="{F07B8402-1028-4950-8D03-1D0F2BBE1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F6EF7F-B553-E8A9-7762-D48255B96303}"/>
              </a:ext>
            </a:extLst>
          </p:cNvPr>
          <p:cNvSpPr>
            <a:spLocks noGrp="1"/>
          </p:cNvSpPr>
          <p:nvPr>
            <p:ph idx="1"/>
          </p:nvPr>
        </p:nvSpPr>
        <p:spPr>
          <a:xfrm>
            <a:off x="4924851" y="1600199"/>
            <a:ext cx="7016423" cy="4297680"/>
          </a:xfrm>
        </p:spPr>
        <p:txBody>
          <a:bodyPr anchor="ct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We have four CSV files named</a:t>
            </a:r>
          </a:p>
          <a:p>
            <a:r>
              <a:rPr lang="en-US" dirty="0"/>
              <a:t> “Customers.csv”</a:t>
            </a:r>
          </a:p>
          <a:p>
            <a:r>
              <a:rPr lang="en-US" dirty="0"/>
              <a:t>“products.csv”</a:t>
            </a:r>
          </a:p>
          <a:p>
            <a:r>
              <a:rPr lang="en-US" dirty="0"/>
              <a:t> “orders.csv”</a:t>
            </a:r>
          </a:p>
          <a:p>
            <a:r>
              <a:rPr lang="en-US" dirty="0"/>
              <a:t>“order_items.csv”</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1846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9184E84D-ACB6-91AD-B5D3-CE474960D3AB}"/>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1448C7F-C2A2-B7B2-C94E-49C9EE097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ACE5E-B1B8-38D1-2095-AB78E1EDC9E8}"/>
              </a:ext>
            </a:extLst>
          </p:cNvPr>
          <p:cNvSpPr>
            <a:spLocks noGrp="1"/>
          </p:cNvSpPr>
          <p:nvPr>
            <p:ph type="title"/>
          </p:nvPr>
        </p:nvSpPr>
        <p:spPr>
          <a:xfrm>
            <a:off x="844476" y="1600199"/>
            <a:ext cx="3539266" cy="4297680"/>
          </a:xfrm>
        </p:spPr>
        <p:txBody>
          <a:bodyPr anchor="ctr">
            <a:normAutofit/>
          </a:bodyPr>
          <a:lstStyle/>
          <a:p>
            <a:r>
              <a:rPr lang="en-US" dirty="0"/>
              <a:t>Tools used</a:t>
            </a:r>
          </a:p>
        </p:txBody>
      </p:sp>
      <p:cxnSp>
        <p:nvCxnSpPr>
          <p:cNvPr id="35" name="Straight Connector 34">
            <a:extLst>
              <a:ext uri="{FF2B5EF4-FFF2-40B4-BE49-F238E27FC236}">
                <a16:creationId xmlns:a16="http://schemas.microsoft.com/office/drawing/2014/main" id="{DA319A0D-E2B3-8276-35A8-EF0D134BCF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40049B-E28E-E339-102A-6C057E6F0812}"/>
              </a:ext>
            </a:extLst>
          </p:cNvPr>
          <p:cNvSpPr>
            <a:spLocks noGrp="1"/>
          </p:cNvSpPr>
          <p:nvPr>
            <p:ph idx="1"/>
          </p:nvPr>
        </p:nvSpPr>
        <p:spPr>
          <a:xfrm>
            <a:off x="4924851" y="1600199"/>
            <a:ext cx="6130003" cy="4297680"/>
          </a:xfrm>
        </p:spPr>
        <p:txBody>
          <a:bodyPr anchor="ctr">
            <a:normAutofit/>
          </a:bodyPr>
          <a:lstStyle/>
          <a:p>
            <a:r>
              <a:rPr lang="en-US" dirty="0"/>
              <a:t>For RFM Analysis, we worked on MYSQL Workbench to write queries on Structured Query Language.</a:t>
            </a:r>
          </a:p>
          <a:p>
            <a:endParaRPr lang="en-US" dirty="0"/>
          </a:p>
        </p:txBody>
      </p:sp>
    </p:spTree>
    <p:extLst>
      <p:ext uri="{BB962C8B-B14F-4D97-AF65-F5344CB8AC3E}">
        <p14:creationId xmlns:p14="http://schemas.microsoft.com/office/powerpoint/2010/main" val="3585385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ABCE05CB-0F0B-8341-9F25-2F8681DDD42D}"/>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13414C1-D2D9-4246-BB17-50427F4F2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370D3-FF96-25CB-8C08-0C5F3370B045}"/>
              </a:ext>
            </a:extLst>
          </p:cNvPr>
          <p:cNvSpPr>
            <a:spLocks noGrp="1"/>
          </p:cNvSpPr>
          <p:nvPr>
            <p:ph type="title"/>
          </p:nvPr>
        </p:nvSpPr>
        <p:spPr>
          <a:xfrm>
            <a:off x="844476" y="1600199"/>
            <a:ext cx="3539266" cy="4297680"/>
          </a:xfrm>
        </p:spPr>
        <p:txBody>
          <a:bodyPr anchor="ctr">
            <a:normAutofit/>
          </a:bodyPr>
          <a:lstStyle/>
          <a:p>
            <a:r>
              <a:rPr lang="en-US"/>
              <a:t>Workflow</a:t>
            </a:r>
            <a:endParaRPr lang="en-US" dirty="0"/>
          </a:p>
        </p:txBody>
      </p:sp>
      <p:cxnSp>
        <p:nvCxnSpPr>
          <p:cNvPr id="35" name="Straight Connector 34">
            <a:extLst>
              <a:ext uri="{FF2B5EF4-FFF2-40B4-BE49-F238E27FC236}">
                <a16:creationId xmlns:a16="http://schemas.microsoft.com/office/drawing/2014/main" id="{5CF38B46-455D-A591-C3A6-DAEC9ECB3A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0680A7-0AF4-6CF9-8B96-592CF8BAC1EF}"/>
              </a:ext>
            </a:extLst>
          </p:cNvPr>
          <p:cNvSpPr>
            <a:spLocks noGrp="1"/>
          </p:cNvSpPr>
          <p:nvPr>
            <p:ph idx="1"/>
          </p:nvPr>
        </p:nvSpPr>
        <p:spPr>
          <a:xfrm>
            <a:off x="4924851" y="1600199"/>
            <a:ext cx="6692525" cy="4297680"/>
          </a:xfrm>
        </p:spPr>
        <p:txBody>
          <a:bodyPr anchor="ctr">
            <a:normAutofit/>
          </a:bodyPr>
          <a:lstStyle/>
          <a:p>
            <a:pPr marL="0" indent="0" algn="just">
              <a:buNone/>
            </a:pPr>
            <a:r>
              <a:rPr lang="en-US" dirty="0"/>
              <a:t>Let us see the next few slides how we made the data preparation in MYSQL workbench to get the data for RFM analysis.</a:t>
            </a:r>
          </a:p>
          <a:p>
            <a:r>
              <a:rPr lang="en-US" dirty="0"/>
              <a:t>Schema Preparation</a:t>
            </a:r>
          </a:p>
          <a:p>
            <a:r>
              <a:rPr lang="en-US" dirty="0"/>
              <a:t>Data Import</a:t>
            </a:r>
          </a:p>
          <a:p>
            <a:r>
              <a:rPr lang="en-US" dirty="0"/>
              <a:t>Create necessary virtual tables</a:t>
            </a:r>
          </a:p>
          <a:p>
            <a:r>
              <a:rPr lang="en-US" dirty="0"/>
              <a:t>Start RFM analysis</a:t>
            </a:r>
          </a:p>
        </p:txBody>
      </p:sp>
    </p:spTree>
    <p:extLst>
      <p:ext uri="{BB962C8B-B14F-4D97-AF65-F5344CB8AC3E}">
        <p14:creationId xmlns:p14="http://schemas.microsoft.com/office/powerpoint/2010/main" val="365696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F537FA26-61A6-32B4-9F29-95FBFBE33A97}"/>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A1FF6DE-0F0C-6BC6-6426-3DCDAE389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403DD-FA73-8331-621A-4D610EA5CB82}"/>
              </a:ext>
            </a:extLst>
          </p:cNvPr>
          <p:cNvSpPr>
            <a:spLocks noGrp="1"/>
          </p:cNvSpPr>
          <p:nvPr>
            <p:ph type="title"/>
          </p:nvPr>
        </p:nvSpPr>
        <p:spPr>
          <a:xfrm>
            <a:off x="844476" y="1600199"/>
            <a:ext cx="3539266" cy="4297680"/>
          </a:xfrm>
        </p:spPr>
        <p:txBody>
          <a:bodyPr anchor="ctr">
            <a:normAutofit/>
          </a:bodyPr>
          <a:lstStyle/>
          <a:p>
            <a:r>
              <a:rPr lang="en-US" dirty="0"/>
              <a:t>Schema Preparation</a:t>
            </a:r>
          </a:p>
        </p:txBody>
      </p:sp>
      <p:cxnSp>
        <p:nvCxnSpPr>
          <p:cNvPr id="35" name="Straight Connector 34">
            <a:extLst>
              <a:ext uri="{FF2B5EF4-FFF2-40B4-BE49-F238E27FC236}">
                <a16:creationId xmlns:a16="http://schemas.microsoft.com/office/drawing/2014/main" id="{386522BF-0AAA-9BDF-5B1E-F5F671628C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43DC14-95E9-BBF9-DC08-329D859D96FD}"/>
              </a:ext>
            </a:extLst>
          </p:cNvPr>
          <p:cNvSpPr>
            <a:spLocks noGrp="1"/>
          </p:cNvSpPr>
          <p:nvPr>
            <p:ph idx="1"/>
          </p:nvPr>
        </p:nvSpPr>
        <p:spPr>
          <a:xfrm>
            <a:off x="4809298" y="0"/>
            <a:ext cx="7227401" cy="6580681"/>
          </a:xfrm>
        </p:spPr>
        <p:txBody>
          <a:bodyPr anchor="ctr">
            <a:normAutofit/>
          </a:bodyPr>
          <a:lstStyle/>
          <a:p>
            <a:r>
              <a:rPr lang="en-US" dirty="0"/>
              <a:t>First created a database dedicated for this project only.</a:t>
            </a:r>
          </a:p>
          <a:p>
            <a:pPr marL="0" indent="0">
              <a:buNone/>
            </a:pPr>
            <a:endParaRPr lang="en-US" dirty="0"/>
          </a:p>
          <a:p>
            <a:r>
              <a:rPr lang="en-US" dirty="0"/>
              <a:t>Next The DDL queries are written for creating four different tables.</a:t>
            </a:r>
          </a:p>
          <a:p>
            <a:endParaRPr lang="en-US" dirty="0"/>
          </a:p>
          <a:p>
            <a:endParaRPr lang="en-US" dirty="0"/>
          </a:p>
          <a:p>
            <a:endParaRPr lang="en-US" dirty="0"/>
          </a:p>
          <a:p>
            <a:endParaRPr lang="en-US" dirty="0"/>
          </a:p>
          <a:p>
            <a:endParaRPr lang="en-US" dirty="0"/>
          </a:p>
          <a:p>
            <a:pPr marL="0" indent="0">
              <a:buNone/>
            </a:pPr>
            <a:endParaRPr lang="en-US" dirty="0"/>
          </a:p>
        </p:txBody>
      </p:sp>
      <p:pic>
        <p:nvPicPr>
          <p:cNvPr id="7" name="Picture 6">
            <a:extLst>
              <a:ext uri="{FF2B5EF4-FFF2-40B4-BE49-F238E27FC236}">
                <a16:creationId xmlns:a16="http://schemas.microsoft.com/office/drawing/2014/main" id="{DD285C70-7162-5C62-DE09-F2C89180A564}"/>
              </a:ext>
            </a:extLst>
          </p:cNvPr>
          <p:cNvPicPr>
            <a:picLocks noChangeAspect="1"/>
          </p:cNvPicPr>
          <p:nvPr/>
        </p:nvPicPr>
        <p:blipFill>
          <a:blip r:embed="rId3"/>
          <a:srcRect l="22254" t="29085" r="51915" b="29802"/>
          <a:stretch>
            <a:fillRect/>
          </a:stretch>
        </p:blipFill>
        <p:spPr>
          <a:xfrm>
            <a:off x="4775397" y="2920831"/>
            <a:ext cx="3179281" cy="3420008"/>
          </a:xfrm>
          <a:prstGeom prst="rect">
            <a:avLst/>
          </a:prstGeom>
        </p:spPr>
      </p:pic>
      <p:pic>
        <p:nvPicPr>
          <p:cNvPr id="9" name="Picture 8">
            <a:extLst>
              <a:ext uri="{FF2B5EF4-FFF2-40B4-BE49-F238E27FC236}">
                <a16:creationId xmlns:a16="http://schemas.microsoft.com/office/drawing/2014/main" id="{1EF89070-AF8B-EBBD-2C7B-51D75728F8FD}"/>
              </a:ext>
            </a:extLst>
          </p:cNvPr>
          <p:cNvPicPr>
            <a:picLocks noChangeAspect="1"/>
          </p:cNvPicPr>
          <p:nvPr/>
        </p:nvPicPr>
        <p:blipFill>
          <a:blip r:embed="rId4"/>
          <a:srcRect l="22379" t="23804" r="39260" b="26302"/>
          <a:stretch>
            <a:fillRect/>
          </a:stretch>
        </p:blipFill>
        <p:spPr>
          <a:xfrm>
            <a:off x="8109679" y="2920831"/>
            <a:ext cx="3927023" cy="3420008"/>
          </a:xfrm>
          <a:prstGeom prst="rect">
            <a:avLst/>
          </a:prstGeom>
        </p:spPr>
      </p:pic>
      <p:pic>
        <p:nvPicPr>
          <p:cNvPr id="11" name="Picture 10">
            <a:extLst>
              <a:ext uri="{FF2B5EF4-FFF2-40B4-BE49-F238E27FC236}">
                <a16:creationId xmlns:a16="http://schemas.microsoft.com/office/drawing/2014/main" id="{9E70B550-1DBD-F146-D34E-8ED0CC1CE709}"/>
              </a:ext>
            </a:extLst>
          </p:cNvPr>
          <p:cNvPicPr>
            <a:picLocks noChangeAspect="1"/>
          </p:cNvPicPr>
          <p:nvPr/>
        </p:nvPicPr>
        <p:blipFill>
          <a:blip r:embed="rId5"/>
          <a:srcRect l="22489" t="19658" r="51434" b="73563"/>
          <a:stretch>
            <a:fillRect/>
          </a:stretch>
        </p:blipFill>
        <p:spPr>
          <a:xfrm>
            <a:off x="4924847" y="1416757"/>
            <a:ext cx="6077933" cy="576935"/>
          </a:xfrm>
          <a:prstGeom prst="rect">
            <a:avLst/>
          </a:prstGeom>
        </p:spPr>
      </p:pic>
    </p:spTree>
    <p:extLst>
      <p:ext uri="{BB962C8B-B14F-4D97-AF65-F5344CB8AC3E}">
        <p14:creationId xmlns:p14="http://schemas.microsoft.com/office/powerpoint/2010/main" val="1562685804"/>
      </p:ext>
    </p:extLst>
  </p:cSld>
  <p:clrMapOvr>
    <a:masterClrMapping/>
  </p:clrMapOvr>
</p:sld>
</file>

<file path=ppt/theme/theme1.xml><?xml version="1.0" encoding="utf-8"?>
<a:theme xmlns:a="http://schemas.openxmlformats.org/drawingml/2006/main" name="ChronicleVTI">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Gallery">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Gallery">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Gallery">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Gallery">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Gallery">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7.xml><?xml version="1.0" encoding="utf-8"?>
<a:theme xmlns:a="http://schemas.openxmlformats.org/drawingml/2006/main" name="Gallery">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Gallery">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9.xml><?xml version="1.0" encoding="utf-8"?>
<a:theme xmlns:a="http://schemas.openxmlformats.org/drawingml/2006/main" name="Gallery">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914</TotalTime>
  <Words>1135</Words>
  <Application>Microsoft Office PowerPoint</Application>
  <PresentationFormat>Widescreen</PresentationFormat>
  <Paragraphs>141</Paragraphs>
  <Slides>25</Slides>
  <Notes>17</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25</vt:i4>
      </vt:variant>
    </vt:vector>
  </HeadingPairs>
  <TitlesOfParts>
    <vt:vector size="40" baseType="lpstr">
      <vt:lpstr>Aptos</vt:lpstr>
      <vt:lpstr>Arial</vt:lpstr>
      <vt:lpstr>Calisto MT</vt:lpstr>
      <vt:lpstr>Gill Sans MT</vt:lpstr>
      <vt:lpstr>Times New Roman</vt:lpstr>
      <vt:lpstr>Univers Condensed</vt:lpstr>
      <vt:lpstr>ChronicleVTI</vt:lpstr>
      <vt:lpstr>Gallery</vt:lpstr>
      <vt:lpstr>Gallery</vt:lpstr>
      <vt:lpstr>Gallery</vt:lpstr>
      <vt:lpstr>Gallery</vt:lpstr>
      <vt:lpstr>Gallery</vt:lpstr>
      <vt:lpstr>Gallery</vt:lpstr>
      <vt:lpstr>Gallery</vt:lpstr>
      <vt:lpstr>Gallery</vt:lpstr>
      <vt:lpstr>RfM  Analysis</vt:lpstr>
      <vt:lpstr>Contents</vt:lpstr>
      <vt:lpstr>objective</vt:lpstr>
      <vt:lpstr>Key concepts</vt:lpstr>
      <vt:lpstr>Key concepts</vt:lpstr>
      <vt:lpstr>Data collection </vt:lpstr>
      <vt:lpstr>Tools used</vt:lpstr>
      <vt:lpstr>Workflow</vt:lpstr>
      <vt:lpstr>Schema Preparation</vt:lpstr>
      <vt:lpstr>DATA IMPORT</vt:lpstr>
      <vt:lpstr>DATA CLEANING CHECKS</vt:lpstr>
      <vt:lpstr>Creating VIEWS</vt:lpstr>
      <vt:lpstr>RFM_BASE</vt:lpstr>
      <vt:lpstr>RFM_scores</vt:lpstr>
      <vt:lpstr>RFM_final</vt:lpstr>
      <vt:lpstr>insights</vt:lpstr>
      <vt:lpstr>insights</vt:lpstr>
      <vt:lpstr>insights</vt:lpstr>
      <vt:lpstr>insights</vt:lpstr>
      <vt:lpstr>insights</vt:lpstr>
      <vt:lpstr>insights</vt:lpstr>
      <vt:lpstr>insights</vt:lpstr>
      <vt:lpstr>insights</vt:lpstr>
      <vt:lpstr>insights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Office</dc:creator>
  <cp:lastModifiedBy>Office</cp:lastModifiedBy>
  <cp:revision>25</cp:revision>
  <dcterms:created xsi:type="dcterms:W3CDTF">2025-11-14T16:31:24Z</dcterms:created>
  <dcterms:modified xsi:type="dcterms:W3CDTF">2025-11-16T13:52:54Z</dcterms:modified>
</cp:coreProperties>
</file>